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6"/>
  </p:notesMasterIdLst>
  <p:handoutMasterIdLst>
    <p:handoutMasterId r:id="rId117"/>
  </p:handoutMasterIdLst>
  <p:sldIdLst>
    <p:sldId id="283" r:id="rId5"/>
    <p:sldId id="520" r:id="rId6"/>
    <p:sldId id="524" r:id="rId7"/>
    <p:sldId id="321" r:id="rId8"/>
    <p:sldId id="526" r:id="rId9"/>
    <p:sldId id="523" r:id="rId10"/>
    <p:sldId id="609" r:id="rId11"/>
    <p:sldId id="610" r:id="rId12"/>
    <p:sldId id="611" r:id="rId13"/>
    <p:sldId id="612" r:id="rId14"/>
    <p:sldId id="613" r:id="rId15"/>
    <p:sldId id="614" r:id="rId16"/>
    <p:sldId id="528" r:id="rId17"/>
    <p:sldId id="615" r:id="rId18"/>
    <p:sldId id="616" r:id="rId19"/>
    <p:sldId id="617" r:id="rId20"/>
    <p:sldId id="618" r:id="rId21"/>
    <p:sldId id="619" r:id="rId22"/>
    <p:sldId id="620" r:id="rId23"/>
    <p:sldId id="621" r:id="rId24"/>
    <p:sldId id="622" r:id="rId25"/>
    <p:sldId id="623" r:id="rId26"/>
    <p:sldId id="527" r:id="rId27"/>
    <p:sldId id="625" r:id="rId28"/>
    <p:sldId id="626" r:id="rId29"/>
    <p:sldId id="627" r:id="rId30"/>
    <p:sldId id="624" r:id="rId31"/>
    <p:sldId id="628" r:id="rId32"/>
    <p:sldId id="525" r:id="rId33"/>
    <p:sldId id="629" r:id="rId34"/>
    <p:sldId id="531" r:id="rId35"/>
    <p:sldId id="592" r:id="rId36"/>
    <p:sldId id="534" r:id="rId37"/>
    <p:sldId id="535" r:id="rId38"/>
    <p:sldId id="537" r:id="rId39"/>
    <p:sldId id="590" r:id="rId40"/>
    <p:sldId id="536" r:id="rId41"/>
    <p:sldId id="538" r:id="rId42"/>
    <p:sldId id="539" r:id="rId43"/>
    <p:sldId id="540" r:id="rId44"/>
    <p:sldId id="541" r:id="rId45"/>
    <p:sldId id="542" r:id="rId46"/>
    <p:sldId id="543" r:id="rId47"/>
    <p:sldId id="544" r:id="rId48"/>
    <p:sldId id="546" r:id="rId49"/>
    <p:sldId id="547" r:id="rId50"/>
    <p:sldId id="548" r:id="rId51"/>
    <p:sldId id="551" r:id="rId52"/>
    <p:sldId id="550" r:id="rId53"/>
    <p:sldId id="549" r:id="rId54"/>
    <p:sldId id="555" r:id="rId55"/>
    <p:sldId id="554" r:id="rId56"/>
    <p:sldId id="553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564" r:id="rId66"/>
    <p:sldId id="566" r:id="rId67"/>
    <p:sldId id="545" r:id="rId68"/>
    <p:sldId id="569" r:id="rId69"/>
    <p:sldId id="570" r:id="rId70"/>
    <p:sldId id="577" r:id="rId71"/>
    <p:sldId id="568" r:id="rId72"/>
    <p:sldId id="571" r:id="rId73"/>
    <p:sldId id="572" r:id="rId74"/>
    <p:sldId id="573" r:id="rId75"/>
    <p:sldId id="574" r:id="rId76"/>
    <p:sldId id="575" r:id="rId77"/>
    <p:sldId id="578" r:id="rId78"/>
    <p:sldId id="589" r:id="rId79"/>
    <p:sldId id="588" r:id="rId80"/>
    <p:sldId id="587" r:id="rId81"/>
    <p:sldId id="586" r:id="rId82"/>
    <p:sldId id="585" r:id="rId83"/>
    <p:sldId id="584" r:id="rId84"/>
    <p:sldId id="583" r:id="rId85"/>
    <p:sldId id="582" r:id="rId86"/>
    <p:sldId id="581" r:id="rId87"/>
    <p:sldId id="580" r:id="rId88"/>
    <p:sldId id="579" r:id="rId89"/>
    <p:sldId id="591" r:id="rId90"/>
    <p:sldId id="310" r:id="rId91"/>
    <p:sldId id="593" r:id="rId92"/>
    <p:sldId id="605" r:id="rId93"/>
    <p:sldId id="606" r:id="rId94"/>
    <p:sldId id="607" r:id="rId95"/>
    <p:sldId id="595" r:id="rId96"/>
    <p:sldId id="596" r:id="rId97"/>
    <p:sldId id="597" r:id="rId98"/>
    <p:sldId id="598" r:id="rId99"/>
    <p:sldId id="608" r:id="rId100"/>
    <p:sldId id="594" r:id="rId101"/>
    <p:sldId id="311" r:id="rId102"/>
    <p:sldId id="312" r:id="rId103"/>
    <p:sldId id="313" r:id="rId104"/>
    <p:sldId id="633" r:id="rId105"/>
    <p:sldId id="314" r:id="rId106"/>
    <p:sldId id="631" r:id="rId107"/>
    <p:sldId id="632" r:id="rId108"/>
    <p:sldId id="600" r:id="rId109"/>
    <p:sldId id="599" r:id="rId110"/>
    <p:sldId id="601" r:id="rId111"/>
    <p:sldId id="602" r:id="rId112"/>
    <p:sldId id="307" r:id="rId113"/>
    <p:sldId id="604" r:id="rId114"/>
    <p:sldId id="603" r:id="rId115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1A1"/>
    <a:srgbClr val="063954"/>
    <a:srgbClr val="E6E6E6"/>
    <a:srgbClr val="FFFFFF"/>
    <a:srgbClr val="E0DED8"/>
    <a:srgbClr val="62B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3E7C0-EE28-F946-9646-14207621CDB4}" v="90" dt="2021-01-31T23:57:15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5" autoAdjust="0"/>
    <p:restoredTop sz="94658" autoAdjust="0"/>
  </p:normalViewPr>
  <p:slideViewPr>
    <p:cSldViewPr snapToGrid="0" snapToObjects="1" showGuides="1">
      <p:cViewPr>
        <p:scale>
          <a:sx n="107" d="100"/>
          <a:sy n="107" d="100"/>
        </p:scale>
        <p:origin x="416" y="1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26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8BE777-DD0A-4845-8AF5-499038420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E94F0-C993-E747-BFFD-16B6B5FB7C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F7822-5CF0-E240-ABB2-78EA3A041115}" type="datetimeFigureOut">
              <a:rPr lang="fi-FI" smtClean="0"/>
              <a:t>30.1.2021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7C006-19A4-6545-A99A-89460A9988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8D4D-37DC-494E-BEE4-7412A28D5C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9283A-3E42-034B-AF05-429D4485465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21705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9C538-424C-470D-8C64-D86554F78C1C}" type="datetimeFigureOut">
              <a:rPr lang="en-GB" smtClean="0"/>
              <a:t>30/01/2021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5F2EF-2CE1-4B76-AE46-790801331C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48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63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spcBef>
                <a:spcPts val="4000"/>
              </a:spcBef>
              <a:buFontTx/>
              <a:buNone/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200" y="1450800"/>
            <a:ext cx="5306400" cy="950075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fi-FI" sz="3600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00" y="2628000"/>
            <a:ext cx="5295600" cy="1241425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lang="fi-FI" sz="2000" baseline="0" dirty="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2000" baseline="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None/>
              <a:defRPr sz="2000" baseline="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2000" baseline="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2000" baseline="0">
                <a:solidFill>
                  <a:schemeClr val="bg2"/>
                </a:solidFill>
              </a:defRPr>
            </a:lvl5pPr>
          </a:lstStyle>
          <a:p>
            <a:pPr lvl="0">
              <a:spcBef>
                <a:spcPts val="0"/>
              </a:spcBef>
            </a:pPr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Confidential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Picture Placeholder 10" title="FrontpageLogo"/>
          <p:cNvSpPr>
            <a:spLocks noGrp="1"/>
          </p:cNvSpPr>
          <p:nvPr>
            <p:ph type="pic" sz="quarter" idx="14" hasCustomPrompt="1"/>
          </p:nvPr>
        </p:nvSpPr>
        <p:spPr>
          <a:xfrm>
            <a:off x="129600" y="118800"/>
            <a:ext cx="1231200" cy="302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 dirty="0"/>
              <a:t> </a:t>
            </a:r>
            <a:endParaRPr lang="en-GB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4014788"/>
            <a:ext cx="2359025" cy="822325"/>
          </a:xfrm>
        </p:spPr>
        <p:txBody>
          <a:bodyPr rIns="0"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00">
                <a:solidFill>
                  <a:srgbClr val="FFFFFF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00">
                <a:solidFill>
                  <a:srgbClr val="FFFFFF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rgbClr val="FFFFFF"/>
                </a:solidFill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add presenter info</a:t>
            </a:r>
          </a:p>
        </p:txBody>
      </p:sp>
    </p:spTree>
    <p:extLst>
      <p:ext uri="{BB962C8B-B14F-4D97-AF65-F5344CB8AC3E}">
        <p14:creationId xmlns:p14="http://schemas.microsoft.com/office/powerpoint/2010/main" val="28946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1B5607A-C247-A443-93C4-C05CD1FADDE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8400"/>
          </a:xfrm>
          <a:solidFill>
            <a:srgbClr val="E0DED8"/>
          </a:solidFill>
        </p:spPr>
        <p:txBody>
          <a:bodyPr anchor="t"/>
          <a:lstStyle>
            <a:lvl1pPr marL="0" indent="0">
              <a:buNone/>
              <a:defRPr sz="2400">
                <a:sym typeface="Wingdings" panose="05000000000000000000" pitchFamily="2" charset="2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232327-E814-064D-89E4-8F1B46B44CB5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B371E2-5241-234F-B485-6F1DE7F2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1477927"/>
            <a:ext cx="3241357" cy="72157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6BBDF3-33E6-0C4A-8522-6825C94F87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11111"/>
            <a:ext cx="2573002" cy="2152049"/>
          </a:xfrm>
        </p:spPr>
        <p:txBody>
          <a:bodyPr/>
          <a:lstStyle>
            <a:lvl1pPr>
              <a:defRPr sz="1600"/>
            </a:lvl1pPr>
            <a:lvl2pPr marL="345600">
              <a:defRPr sz="14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45168A-98A9-1C45-913F-379C1E0A9D9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572000" y="766354"/>
            <a:ext cx="3995738" cy="3796808"/>
          </a:xfrm>
        </p:spPr>
        <p:txBody>
          <a:bodyPr/>
          <a:lstStyle>
            <a:lvl1pPr>
              <a:defRPr sz="1600"/>
            </a:lvl1pPr>
            <a:lvl2pPr marL="345600">
              <a:defRPr sz="14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62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1B5607A-C247-A443-93C4-C05CD1FADDE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8400"/>
          </a:xfrm>
          <a:solidFill>
            <a:srgbClr val="E0DED8"/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D70458-3353-2C4F-B75C-546B71F1F97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B371E2-5241-234F-B485-6F1DE7F2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1477927"/>
            <a:ext cx="5305554" cy="72157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6BBDF3-33E6-0C4A-8522-6825C94F87A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11111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button to change text to level 2 from level 1 (Home/Paragraph).</a:t>
            </a:r>
            <a:br>
              <a:rPr lang="en-GB" noProof="0" dirty="0"/>
            </a:br>
            <a:r>
              <a:rPr lang="en-GB" noProof="0" dirty="0"/>
              <a:t>This way you get bullets automatically.</a:t>
            </a:r>
            <a:br>
              <a:rPr lang="en-GB" noProof="0" dirty="0"/>
            </a:br>
            <a:r>
              <a:rPr lang="en-GB" noProof="0" dirty="0"/>
              <a:t>After that you can use tab keys to change list levels.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58BAC1-45F9-C645-B95B-238041BD5D1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85499" y="2411112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45168A-98A9-1C45-913F-379C1E0A9D9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994736" y="2411112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6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0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1B5607A-C247-A443-93C4-C05CD1FADDE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8400"/>
          </a:xfrm>
          <a:solidFill>
            <a:srgbClr val="E0DED8"/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0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1B5607A-C247-A443-93C4-C05CD1FADDEB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8400"/>
          </a:xfrm>
          <a:solidFill>
            <a:srgbClr val="E0DED8"/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76263" y="768350"/>
            <a:ext cx="7991475" cy="381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5" name="Slide Number Placeholder 2"/>
          <p:cNvSpPr txBox="1">
            <a:spLocks/>
          </p:cNvSpPr>
          <p:nvPr userDrawn="1"/>
        </p:nvSpPr>
        <p:spPr>
          <a:xfrm>
            <a:off x="7027200" y="3240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44D4AD-7034-5E45-AAAE-D685B84B781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, Title and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07B62AC-BD31-8C48-AA4C-E099E83D4FFE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2657139" cy="5143500"/>
          </a:xfrm>
          <a:solidFill>
            <a:srgbClr val="E0DED8"/>
          </a:solidFill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Click icon </a:t>
            </a:r>
            <a:br>
              <a:rPr lang="en-GB" noProof="0" dirty="0"/>
            </a:br>
            <a:r>
              <a:rPr lang="en-GB" noProof="0" dirty="0"/>
              <a:t>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B7F3CE-BF94-9C4F-B226-164FC4D05E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73070" y="442181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BA5B05-3C57-FE46-803F-FE1F63436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325" y="817066"/>
            <a:ext cx="5297412" cy="45094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22B1D0-4197-244A-933A-463407D2EE2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287308" y="1477926"/>
            <a:ext cx="5280429" cy="31099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button to change text to level 2 from level 1 (Home/Paragraph).</a:t>
            </a:r>
            <a:br>
              <a:rPr lang="en-GB" noProof="0" dirty="0"/>
            </a:br>
            <a:r>
              <a:rPr lang="en-GB" noProof="0" dirty="0"/>
              <a:t>This way you get bullets automatically.</a:t>
            </a:r>
            <a:br>
              <a:rPr lang="en-GB" noProof="0" dirty="0"/>
            </a:br>
            <a:r>
              <a:rPr lang="en-GB" noProof="0" dirty="0"/>
              <a:t>After that you can use tab keys to change list levels.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,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B2850C-1B41-7F46-8451-3536B46ACF39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2657139" cy="5143500"/>
          </a:xfrm>
          <a:solidFill>
            <a:srgbClr val="E0DED8"/>
          </a:solidFill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i-FI" noProof="0" dirty="0"/>
              <a:t>Click icon</a:t>
            </a:r>
            <a:br>
              <a:rPr lang="fi-FI" noProof="0" dirty="0"/>
            </a:br>
            <a:r>
              <a:rPr lang="fi-FI" noProof="0" dirty="0"/>
              <a:t>to add picture</a:t>
            </a:r>
            <a:endParaRPr lang="en-GB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534DCA-C6A0-6348-A594-EDBBE69915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262184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B371E2-5241-234F-B485-6F1DE7F2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184" y="1477927"/>
            <a:ext cx="5305554" cy="72157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58BAC1-45F9-C645-B95B-238041BD5D1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85499" y="2411112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button to change text to level 2 from level 1 (Home/Paragraph).</a:t>
            </a:r>
            <a:br>
              <a:rPr lang="en-GB" noProof="0" dirty="0"/>
            </a:br>
            <a:r>
              <a:rPr lang="en-GB" noProof="0" dirty="0"/>
              <a:t>This way you get bullets automatically.</a:t>
            </a:r>
            <a:br>
              <a:rPr lang="en-GB" noProof="0" dirty="0"/>
            </a:br>
            <a:r>
              <a:rPr lang="en-GB" noProof="0" dirty="0"/>
              <a:t>After that you can use tab keys to change list levels.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45168A-98A9-1C45-913F-379C1E0A9D9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5994736" y="2411112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78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wide picture,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3B2850C-1B41-7F46-8451-3536B46ACF39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3991086" cy="5143500"/>
          </a:xfrm>
          <a:solidFill>
            <a:srgbClr val="E0DED8"/>
          </a:solidFill>
        </p:spPr>
        <p:txBody>
          <a:bodyPr anchor="b"/>
          <a:lstStyle>
            <a:lvl1pPr marL="0" indent="0" algn="ctr">
              <a:spcBef>
                <a:spcPts val="4200"/>
              </a:spcBef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AA4823-60B0-1340-BB65-B56025031E97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65171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B371E2-5241-234F-B485-6F1DE7F2A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04" y="1477927"/>
            <a:ext cx="3920434" cy="721576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F9F1A9-BCF3-7346-91EB-1F4C596F95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658060" y="2411112"/>
            <a:ext cx="3909677" cy="2152049"/>
          </a:xfrm>
        </p:spPr>
        <p:txBody>
          <a:bodyPr/>
          <a:lstStyle>
            <a:lvl1pPr marL="0" indent="0">
              <a:buFontTx/>
              <a:buNone/>
              <a:defRPr sz="1200"/>
            </a:lvl1pPr>
            <a:lvl2pPr marL="345600">
              <a:defRPr sz="1200"/>
            </a:lvl2pPr>
            <a:lvl3pPr marL="518400">
              <a:defRPr sz="1200"/>
            </a:lvl3pPr>
            <a:lvl4pPr marL="691200">
              <a:defRPr sz="1200"/>
            </a:lvl4pPr>
            <a:lvl5pPr marL="8640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button to change text to level 2 from level 1 (Home/Paragraph).</a:t>
            </a:r>
            <a:br>
              <a:rPr lang="en-GB" noProof="0" dirty="0"/>
            </a:br>
            <a:r>
              <a:rPr lang="en-GB" noProof="0" dirty="0"/>
              <a:t>This way you get bullets automatically.</a:t>
            </a:r>
            <a:br>
              <a:rPr lang="en-GB" noProof="0" dirty="0"/>
            </a:br>
            <a:r>
              <a:rPr lang="en-GB" noProof="0" dirty="0"/>
              <a:t>After that you can use tab keys to change list levels.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4" y="1477927"/>
            <a:ext cx="3407908" cy="573296"/>
          </a:xfrm>
        </p:spPr>
        <p:txBody>
          <a:bodyPr rIns="0"/>
          <a:lstStyle>
            <a:lvl1pPr marL="0" indent="0">
              <a:buFontTx/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00" b="0">
                <a:solidFill>
                  <a:schemeClr val="bg2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C72636-DEB4-D344-93A7-3770612C321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642535" y="555626"/>
            <a:ext cx="3925203" cy="4032250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spcAft>
                <a:spcPts val="750"/>
              </a:spcAft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 baseline="0">
                <a:solidFill>
                  <a:schemeClr val="bg2"/>
                </a:solidFill>
              </a:defRPr>
            </a:lvl2pPr>
            <a:lvl3pPr marL="171450" indent="-171450"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 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0"/>
            <a:r>
              <a:rPr lang="fi-FI" noProof="0" dirty="0"/>
              <a:t>First level</a:t>
            </a:r>
          </a:p>
          <a:p>
            <a:pPr lvl="1"/>
            <a:r>
              <a:rPr lang="fi-FI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Forth level</a:t>
            </a:r>
          </a:p>
          <a:p>
            <a:pPr lvl="4"/>
            <a:r>
              <a:rPr lang="fi-FI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92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3" y="1477927"/>
            <a:ext cx="3393309" cy="573296"/>
          </a:xfrm>
        </p:spPr>
        <p:txBody>
          <a:bodyPr rIns="0"/>
          <a:lstStyle>
            <a:lvl1pPr marL="0" indent="0">
              <a:buFontTx/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00" b="0">
                <a:solidFill>
                  <a:schemeClr val="bg2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F882BE-BD12-E646-8EEB-F5A09C9ED1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85499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ABEDF4-A07B-244D-9660-FCBAB3E01D3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94736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2800" indent="-171450">
              <a:buFont typeface="Arial" panose="020B0604020202020204" pitchFamily="34" charset="0"/>
              <a:buChar char="•"/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5600"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18400">
              <a:defRPr lang="en-GB" sz="1200" kern="1200" noProof="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fi-FI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3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F50E3C5-46AE-2545-AB06-E4F58C7F4E2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>
                <a:solidFill>
                  <a:schemeClr val="bg2"/>
                </a:solidFill>
              </a:defRPr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980001-0C39-4143-873B-7DD5E501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2" y="1477927"/>
            <a:ext cx="7991475" cy="39307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662F9-7507-5F49-898E-4048DDFBFE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 algn="l" defTabSz="685800" rtl="0" eaLnBrk="1" latinLnBrk="0" hangingPunct="1">
              <a:lnSpc>
                <a:spcPct val="110000"/>
              </a:lnSpc>
              <a:buFontTx/>
              <a:buNone/>
              <a:defRPr lang="en-GB" sz="1400" kern="1200" baseline="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buFontTx/>
              <a:buNone/>
              <a:defRPr lang="en-GB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2800" indent="-171450" algn="l" defTabSz="685800" rtl="0" eaLnBrk="1" latinLnBrk="0" hangingPunct="1">
              <a:lnSpc>
                <a:spcPct val="110000"/>
              </a:lnSpc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5600"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18400"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3E5C01-5525-0E4F-BFEE-0E8F1EAE101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94736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lang="en-GB" sz="14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GB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2800" indent="-1728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5600" indent="-1728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1840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fi-FI" sz="1200" kern="1200" noProof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fi-FI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4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">
    <p:bg>
      <p:bgPr>
        <a:solidFill>
          <a:srgbClr val="063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00" y="1289635"/>
            <a:ext cx="5205600" cy="2455200"/>
          </a:xfrm>
        </p:spPr>
        <p:txBody>
          <a:bodyPr/>
          <a:lstStyle>
            <a:lvl1pPr>
              <a:lnSpc>
                <a:spcPct val="93000"/>
              </a:lnSpc>
              <a:spcBef>
                <a:spcPts val="18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6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63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3" y="1477927"/>
            <a:ext cx="3420971" cy="573296"/>
          </a:xfrm>
        </p:spPr>
        <p:txBody>
          <a:bodyPr rIns="0"/>
          <a:lstStyle>
            <a:lvl1pPr marL="0" indent="0">
              <a:lnSpc>
                <a:spcPct val="100000"/>
              </a:lnSpc>
              <a:buFontTx/>
              <a:buNone/>
              <a:defRPr sz="1400" b="0">
                <a:solidFill>
                  <a:schemeClr val="bg2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</a:lstStyle>
          <a:p>
            <a:pPr lvl="0"/>
            <a:r>
              <a:rPr lang="fi-FI" noProof="0" dirty="0"/>
              <a:t>Click to add text.</a:t>
            </a:r>
            <a:endParaRPr lang="en-GB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662F9-7507-5F49-898E-4048DDFBFE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7051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951B31-E4AA-5642-9E83-01DEFC96BC8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87309" y="2435825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3E5C01-5525-0E4F-BFEE-0E8F1EAE101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94736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 indent="-171450"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 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7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3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3D26F0-0EB1-6241-A9A8-2E4BED2021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39614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>
                <a:solidFill>
                  <a:schemeClr val="bg2"/>
                </a:solidFill>
              </a:defRPr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3" y="1477927"/>
            <a:ext cx="3420971" cy="573296"/>
          </a:xfrm>
        </p:spPr>
        <p:txBody>
          <a:bodyPr rIns="0"/>
          <a:lstStyle>
            <a:lvl1pPr marL="0" indent="0">
              <a:buFontTx/>
              <a:buNone/>
              <a:defRPr sz="1200" b="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 b="0"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662F9-7507-5F49-898E-4048DDFBFE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35826"/>
            <a:ext cx="2573002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951B31-E4AA-5642-9E83-01DEFC96BC8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85498" y="2435826"/>
            <a:ext cx="5282239" cy="2152049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2"/>
                </a:solidFill>
              </a:defRPr>
            </a:lvl2pPr>
            <a:lvl3pPr marL="172800">
              <a:defRPr sz="1200">
                <a:solidFill>
                  <a:schemeClr val="bg2"/>
                </a:solidFill>
              </a:defRPr>
            </a:lvl3pPr>
            <a:lvl4pPr marL="345600">
              <a:defRPr sz="1200">
                <a:solidFill>
                  <a:schemeClr val="bg2"/>
                </a:solidFill>
              </a:defRPr>
            </a:lvl4pPr>
            <a:lvl5pPr marL="518400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Comparison wit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E2D818-929B-3141-929A-46354B0F7448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76262" y="396144"/>
            <a:ext cx="6047113" cy="367946"/>
          </a:xfrm>
        </p:spPr>
        <p:txBody>
          <a:bodyPr rIns="0"/>
          <a:lstStyle>
            <a:lvl1pPr marL="0" indent="0">
              <a:buFontTx/>
              <a:buNone/>
              <a:defRPr sz="1400" b="1">
                <a:solidFill>
                  <a:schemeClr val="bg2"/>
                </a:solidFill>
              </a:defRPr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768096"/>
            <a:ext cx="7991475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529F2E-8730-8942-9F56-7FAF5E921BB4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576263" y="2190541"/>
            <a:ext cx="1892067" cy="2397335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bg2"/>
                </a:solidFill>
              </a:defRPr>
            </a:lvl2pPr>
            <a:lvl3pPr marL="172800">
              <a:defRPr sz="1000">
                <a:solidFill>
                  <a:schemeClr val="bg2"/>
                </a:solidFill>
              </a:defRPr>
            </a:lvl3pPr>
            <a:lvl4pPr marL="345600">
              <a:defRPr sz="1000">
                <a:solidFill>
                  <a:schemeClr val="bg2"/>
                </a:solidFill>
              </a:defRPr>
            </a:lvl4pPr>
            <a:lvl5pPr marL="5184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Use ”Increase List Level” and ”Decrease List Level” buttons to change list levels (Home/Paragraph)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70E3256-2D9B-BF48-9E15-6C19A17114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609399" y="2190541"/>
            <a:ext cx="1892067" cy="2397335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bg2"/>
                </a:solidFill>
              </a:defRPr>
            </a:lvl2pPr>
            <a:lvl3pPr marL="0">
              <a:defRPr sz="1000">
                <a:solidFill>
                  <a:schemeClr val="bg2"/>
                </a:solidFill>
              </a:defRPr>
            </a:lvl3pPr>
            <a:lvl4pPr marL="345600">
              <a:defRPr sz="1000">
                <a:solidFill>
                  <a:schemeClr val="bg2"/>
                </a:solidFill>
              </a:defRPr>
            </a:lvl4pPr>
            <a:lvl5pPr marL="5184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0"/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C72636-DEB4-D344-93A7-3770612C321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642535" y="2190541"/>
            <a:ext cx="1892067" cy="2397335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bg2"/>
                </a:solidFill>
              </a:defRPr>
            </a:lvl2pPr>
            <a:lvl3pPr marL="172800">
              <a:defRPr sz="1000">
                <a:solidFill>
                  <a:schemeClr val="bg2"/>
                </a:solidFill>
              </a:defRPr>
            </a:lvl3pPr>
            <a:lvl4pPr marL="345600">
              <a:defRPr sz="1000">
                <a:solidFill>
                  <a:schemeClr val="bg2"/>
                </a:solidFill>
              </a:defRPr>
            </a:lvl4pPr>
            <a:lvl5pPr marL="5184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0A7DE7E-1617-F34E-80FA-A5C290AF61B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675671" y="2190541"/>
            <a:ext cx="1892067" cy="2397335"/>
          </a:xfrm>
          <a:solidFill>
            <a:schemeClr val="tx1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bg2"/>
                </a:solidFill>
              </a:defRPr>
            </a:lvl2pPr>
            <a:lvl3pPr marL="172800">
              <a:defRPr sz="1000">
                <a:solidFill>
                  <a:schemeClr val="bg2"/>
                </a:solidFill>
              </a:defRPr>
            </a:lvl3pPr>
            <a:lvl4pPr marL="345600">
              <a:defRPr sz="1000">
                <a:solidFill>
                  <a:schemeClr val="bg2"/>
                </a:solidFill>
              </a:defRPr>
            </a:lvl4pPr>
            <a:lvl5pPr marL="518400"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1598B9-D3B3-7B43-9D70-CED5FAD3E0C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576263" y="1561264"/>
            <a:ext cx="1892067" cy="628650"/>
          </a:xfrm>
          <a:solidFill>
            <a:schemeClr val="bg2"/>
          </a:solidFill>
        </p:spPr>
        <p:txBody>
          <a:bodyPr lIns="251999" tIns="251999" rIns="324000" bIns="251999"/>
          <a:lstStyle>
            <a:lvl1pPr>
              <a:defRPr sz="6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6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2A30670-D364-6047-A608-673B16161AAD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2609399" y="1561264"/>
            <a:ext cx="1892067" cy="628650"/>
          </a:xfrm>
          <a:solidFill>
            <a:schemeClr val="bg2"/>
          </a:solidFill>
        </p:spPr>
        <p:txBody>
          <a:bodyPr lIns="251999" tIns="251999" rIns="324000" bIns="251999"/>
          <a:lstStyle>
            <a:lvl1pPr>
              <a:defRPr sz="6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6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F0B54F-3CEB-2544-BDA9-17AEE3B344B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642535" y="1561264"/>
            <a:ext cx="1892067" cy="628650"/>
          </a:xfrm>
          <a:solidFill>
            <a:schemeClr val="bg2"/>
          </a:solidFill>
        </p:spPr>
        <p:txBody>
          <a:bodyPr lIns="251999" tIns="251999" rIns="324000" bIns="251999"/>
          <a:lstStyle>
            <a:lvl1pPr>
              <a:defRPr sz="6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6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232D30-99EF-D24E-BDC3-86F8A086831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675671" y="1561264"/>
            <a:ext cx="1892067" cy="628650"/>
          </a:xfrm>
          <a:solidFill>
            <a:schemeClr val="bg2"/>
          </a:solidFill>
        </p:spPr>
        <p:txBody>
          <a:bodyPr lIns="251999" tIns="251999" rIns="324000" bIns="251999"/>
          <a:lstStyle>
            <a:lvl1pPr>
              <a:defRPr sz="6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6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8" name="Text Placeholder 6" title="Logo"/>
          <p:cNvSpPr>
            <a:spLocks noGrp="1"/>
          </p:cNvSpPr>
          <p:nvPr>
            <p:ph type="body" sz="quarter" idx="27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35822"/>
            <a:ext cx="3400314" cy="1803654"/>
          </a:xfrm>
        </p:spPr>
        <p:txBody>
          <a:bodyPr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C72636-DEB4-D344-93A7-3770612C321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642535" y="2435826"/>
            <a:ext cx="3925203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edit Master text styles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1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2" y="1477927"/>
            <a:ext cx="3402000" cy="573296"/>
          </a:xfrm>
        </p:spPr>
        <p:txBody>
          <a:bodyPr rIns="0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662F9-7507-5F49-898E-4048DDFBFE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262" y="2435826"/>
            <a:ext cx="7991475" cy="2152049"/>
          </a:xfrm>
          <a:solidFill>
            <a:schemeClr val="accent4"/>
          </a:solidFill>
        </p:spPr>
        <p:txBody>
          <a:bodyPr lIns="251999" tIns="251999" rIns="251999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95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3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76264" y="1477927"/>
            <a:ext cx="3404066" cy="573296"/>
          </a:xfrm>
        </p:spPr>
        <p:txBody>
          <a:bodyPr rIns="0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2"/>
                </a:solidFill>
              </a:defRPr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662F9-7507-5F49-898E-4048DDFBFEB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35826"/>
            <a:ext cx="2573002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951B31-E4AA-5642-9E83-01DEFC96BC8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85499" y="2435826"/>
            <a:ext cx="2573002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3E5C01-5525-0E4F-BFEE-0E8F1EAE101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94736" y="2435826"/>
            <a:ext cx="2573002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10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wide Title and 3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21E4763-279A-4146-BC66-655DC4719BE7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0D1E27-7E26-5B42-A54D-CD9480D6C23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600" b="1">
                <a:solidFill>
                  <a:schemeClr val="bg2"/>
                </a:solidFill>
              </a:defRPr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2" y="1477927"/>
            <a:ext cx="7991475" cy="72157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42AF1C-BA7E-D449-BFF0-740999F94E3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35826"/>
            <a:ext cx="2573002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Use ”Increase List Level” and ”Decrease List Level” buttons to change list levels (Home/Paragraph)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438332-FD9A-6143-985B-10CEC6BA4DDF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285499" y="2435826"/>
            <a:ext cx="2573002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marR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Click to add text.</a:t>
            </a:r>
            <a:br>
              <a:rPr lang="en-GB" noProof="0" dirty="0"/>
            </a:br>
            <a:r>
              <a:rPr lang="en-GB" noProof="0" dirty="0"/>
              <a:t>Do not use tab keys or Bullets button.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2"/>
          </p:nvPr>
        </p:nvSpPr>
        <p:spPr>
          <a:xfrm>
            <a:off x="5991115" y="2435225"/>
            <a:ext cx="2574000" cy="2152650"/>
          </a:xfrm>
          <a:solidFill>
            <a:schemeClr val="accent4"/>
          </a:solidFill>
        </p:spPr>
        <p:txBody>
          <a:bodyPr vert="horz" lIns="251999" tIns="251999" rIns="324000" bIns="251999" rtlCol="0">
            <a:noAutofit/>
          </a:bodyPr>
          <a:lstStyle>
            <a:lvl1pPr marL="0" indent="0">
              <a:buFontTx/>
              <a:buNone/>
              <a:defRPr lang="en-US" sz="14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  <a:lvl4pPr>
              <a:defRPr lang="en-US" sz="1200" dirty="0" smtClean="0"/>
            </a:lvl4pPr>
            <a:lvl5pPr>
              <a:defRPr lang="en-GB" sz="1200" dirty="0"/>
            </a:lvl5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/>
              <a:t>Click to edit Master text styles</a:t>
            </a:r>
          </a:p>
          <a:p>
            <a:pPr marR="0" lvl="1" fontAlgn="auto">
              <a:spcAft>
                <a:spcPts val="0"/>
              </a:spcAft>
              <a:buClrTx/>
              <a:buSzTx/>
              <a:tabLst/>
            </a:pPr>
            <a:r>
              <a:rPr lang="en-US"/>
              <a:t>Second level</a:t>
            </a:r>
          </a:p>
          <a:p>
            <a:pPr marR="0" lvl="2" fontAlgn="auto">
              <a:spcAft>
                <a:spcPts val="0"/>
              </a:spcAft>
              <a:buClrTx/>
              <a:buSzTx/>
              <a:tabLst/>
            </a:pPr>
            <a:r>
              <a:rPr lang="en-US"/>
              <a:t>Third level</a:t>
            </a:r>
          </a:p>
          <a:p>
            <a:pPr marR="0" lvl="3" fontAlgn="auto">
              <a:spcAft>
                <a:spcPts val="0"/>
              </a:spcAft>
              <a:buClrTx/>
              <a:buSzTx/>
              <a:tabLst/>
            </a:pPr>
            <a:r>
              <a:rPr lang="en-US"/>
              <a:t>Fourth level</a:t>
            </a:r>
          </a:p>
          <a:p>
            <a:pPr marR="0" lvl="4" fontAlgn="auto">
              <a:spcAft>
                <a:spcPts val="0"/>
              </a:spcAft>
              <a:buClrTx/>
              <a:buSzTx/>
              <a:tabLst/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3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9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picture, 2 Title and 4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DEEAA0-107A-CB4C-9D52-4CEE5A94FA6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477927"/>
            <a:ext cx="3407908" cy="573296"/>
          </a:xfrm>
        </p:spPr>
        <p:txBody>
          <a:bodyPr rIns="0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529F2E-8730-8942-9F56-7FAF5E921BB4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579421" y="2437200"/>
            <a:ext cx="1892067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fi-FI" noProof="0" dirty="0"/>
              <a:t>Click to add text</a:t>
            </a:r>
            <a:endParaRPr lang="en-GB" noProof="0" dirty="0"/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70E3256-2D9B-BF48-9E15-6C19A17114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609399" y="2435826"/>
            <a:ext cx="1892067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4C72636-DEB4-D344-93A7-3770612C321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642535" y="2435826"/>
            <a:ext cx="1892067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0A7DE7E-1617-F34E-80FA-A5C290AF61B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675671" y="2435826"/>
            <a:ext cx="1892067" cy="2152049"/>
          </a:xfrm>
          <a:solidFill>
            <a:schemeClr val="accent4"/>
          </a:solidFill>
        </p:spPr>
        <p:txBody>
          <a:bodyPr lIns="251999" tIns="251999" rIns="324000" bIns="251999"/>
          <a:lstStyle>
            <a:lvl1pPr marL="0" indent="0"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172800">
              <a:defRPr sz="1200"/>
            </a:lvl3pPr>
            <a:lvl4pPr marL="345600">
              <a:defRPr sz="1200"/>
            </a:lvl4pPr>
            <a:lvl5pPr marL="518400">
              <a:defRPr sz="1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88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9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3163331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768096"/>
            <a:ext cx="7991475" cy="69919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A21D008-44D4-834E-B29D-1CECB1B088D2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576262" y="1479395"/>
            <a:ext cx="5963331" cy="551134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151FBC-66EF-2948-BD3B-4901902A952E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577736" y="2181166"/>
            <a:ext cx="1892067" cy="545967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6960DCF-74E4-EE4E-B6B2-7C0E50D39C96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2610872" y="2181166"/>
            <a:ext cx="1892067" cy="545967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A7F23B-B3D7-1E41-B31A-97B5CE3DCDFD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644008" y="2181166"/>
            <a:ext cx="1892067" cy="545967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C0E555-0D45-094D-82D8-976CBD22477F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76263" y="2877014"/>
            <a:ext cx="1892067" cy="1008333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4E1547-C606-9547-B28B-4E6FFFC77BE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09399" y="2877014"/>
            <a:ext cx="1892067" cy="1008333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A53C71-92B0-2B46-A17B-16BC995CDD9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642535" y="2877770"/>
            <a:ext cx="1892067" cy="1008333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CE9130-852B-2148-A401-F7DEA8D06D0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675671" y="1469572"/>
            <a:ext cx="1892067" cy="2423772"/>
          </a:xfrm>
          <a:solidFill>
            <a:schemeClr val="accent4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529F2E-8730-8942-9F56-7FAF5E921BB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4036741"/>
            <a:ext cx="7991475" cy="551134"/>
          </a:xfrm>
          <a:solidFill>
            <a:schemeClr val="tx1"/>
          </a:solidFill>
        </p:spPr>
        <p:txBody>
          <a:bodyPr lIns="251999" tIns="251999" rIns="324000" bIns="251999" anchor="ctr" anchorCtr="0"/>
          <a:lstStyle>
            <a:lvl1pPr marL="0" indent="0">
              <a:buFontTx/>
              <a:buNone/>
              <a:defRPr sz="1400">
                <a:solidFill>
                  <a:schemeClr val="bg2"/>
                </a:solidFill>
              </a:defRPr>
            </a:lvl1pPr>
            <a:lvl2pPr marL="0" indent="0">
              <a:buFontTx/>
              <a:buNone/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1" name="Text Placeholder 6" title="Logo"/>
          <p:cNvSpPr>
            <a:spLocks noGrp="1"/>
          </p:cNvSpPr>
          <p:nvPr>
            <p:ph type="body" sz="quarter" idx="27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7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picture, 2 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FB68184-CA1A-5240-886F-1684FEC22093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0" y="0"/>
            <a:ext cx="9144000" cy="4587877"/>
          </a:xfrm>
          <a:solidFill>
            <a:srgbClr val="E0DED8"/>
          </a:solidFill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3FE014-B497-674D-BC13-0AAB9BCC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1477927"/>
            <a:ext cx="5305554" cy="72157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996C0C-6460-7D43-81AF-AE96B6CEDEE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600" b="1">
                <a:solidFill>
                  <a:schemeClr val="bg2"/>
                </a:solidFill>
              </a:defRPr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471415-D784-444A-AB93-AC6C2FBAC1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11111"/>
            <a:ext cx="2573002" cy="2152049"/>
          </a:xfrm>
        </p:spPr>
        <p:txBody>
          <a:bodyPr/>
          <a:lstStyle>
            <a:lvl1pPr marL="0" indent="0">
              <a:buFontTx/>
              <a:buNone/>
              <a:defRPr sz="1200" b="0">
                <a:solidFill>
                  <a:schemeClr val="bg2"/>
                </a:solidFill>
              </a:defRPr>
            </a:lvl1pPr>
            <a:lvl2pPr marL="0" marR="0" indent="0" algn="l" defTabSz="685800" rtl="0" eaLnBrk="1" fontAlgn="auto" latinLnBrk="0" hangingPunct="1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2"/>
                </a:solidFill>
              </a:defRPr>
            </a:lvl2pPr>
            <a:lvl3pPr marL="172800">
              <a:defRPr sz="1400">
                <a:solidFill>
                  <a:schemeClr val="bg2"/>
                </a:solidFill>
              </a:defRPr>
            </a:lvl3pPr>
            <a:lvl4pPr marL="345600">
              <a:defRPr sz="1400">
                <a:solidFill>
                  <a:schemeClr val="bg2"/>
                </a:solidFill>
              </a:defRPr>
            </a:lvl4pPr>
            <a:lvl5pPr marL="518400"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3294063" y="2411413"/>
            <a:ext cx="2574000" cy="2151062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2"/>
                </a:solidFill>
              </a:defRPr>
            </a:lvl1pPr>
            <a:lvl2pPr marL="0" indent="0">
              <a:spcBef>
                <a:spcPts val="1600"/>
              </a:spcBef>
              <a:buFontTx/>
              <a:buNone/>
              <a:defRPr sz="1600">
                <a:solidFill>
                  <a:schemeClr val="bg2"/>
                </a:solidFill>
              </a:defRPr>
            </a:lvl2pPr>
            <a:lvl3pPr marL="172800">
              <a:defRPr sz="1400">
                <a:solidFill>
                  <a:schemeClr val="bg2"/>
                </a:solidFill>
              </a:defRPr>
            </a:lvl3pPr>
            <a:lvl4pPr marL="345600">
              <a:defRPr sz="1400">
                <a:solidFill>
                  <a:schemeClr val="bg2"/>
                </a:solidFill>
              </a:defRPr>
            </a:lvl4pPr>
            <a:lvl5pPr marL="518400"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4"/>
          </p:nvPr>
        </p:nvSpPr>
        <p:spPr>
          <a:xfrm>
            <a:off x="6000092" y="2412000"/>
            <a:ext cx="2574000" cy="2151062"/>
          </a:xfr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2"/>
                </a:solidFill>
              </a:defRPr>
            </a:lvl1pPr>
            <a:lvl2pPr marL="0" indent="0">
              <a:spcBef>
                <a:spcPts val="1600"/>
              </a:spcBef>
              <a:buFontTx/>
              <a:buNone/>
              <a:defRPr sz="1600">
                <a:solidFill>
                  <a:schemeClr val="bg2"/>
                </a:solidFill>
              </a:defRPr>
            </a:lvl2pPr>
            <a:lvl3pPr marL="172800">
              <a:defRPr sz="1400">
                <a:solidFill>
                  <a:schemeClr val="bg2"/>
                </a:solidFill>
              </a:defRPr>
            </a:lvl3pPr>
            <a:lvl4pPr marL="345600">
              <a:defRPr sz="1400">
                <a:solidFill>
                  <a:schemeClr val="bg2"/>
                </a:solidFill>
              </a:defRPr>
            </a:lvl4pPr>
            <a:lvl5pPr marL="518400"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84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bg>
      <p:bgPr>
        <a:solidFill>
          <a:srgbClr val="063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fi-FI" dirty="0"/>
              <a:t>Click icon to add picture or </a:t>
            </a:r>
            <a:br>
              <a:rPr lang="fi-FI" dirty="0"/>
            </a:br>
            <a:r>
              <a:rPr lang="fi-FI" dirty="0"/>
              <a:t>click the pictureholder and Click Insert/Pictures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00" y="1119600"/>
            <a:ext cx="5205600" cy="1584000"/>
          </a:xfrm>
        </p:spPr>
        <p:txBody>
          <a:bodyPr anchor="b" anchorCtr="0"/>
          <a:lstStyle>
            <a:lvl1pPr>
              <a:lnSpc>
                <a:spcPct val="93000"/>
              </a:lnSpc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54400" y="2859736"/>
            <a:ext cx="4093200" cy="1742400"/>
          </a:xfrm>
        </p:spPr>
        <p:txBody>
          <a:bodyPr vert="horz" lIns="0" tIns="0" rIns="324000" bIns="0" rtlCol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fi-FI" sz="1600" dirty="0">
                <a:solidFill>
                  <a:srgbClr val="FFFFFF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9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68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0639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51" y="2247750"/>
            <a:ext cx="2644898" cy="64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05188" y="3974033"/>
            <a:ext cx="2333625" cy="805525"/>
          </a:xfrm>
        </p:spPr>
        <p:txBody>
          <a:bodyPr rIns="0" anchor="b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bg2"/>
                </a:solidFill>
              </a:defRPr>
            </a:lvl1pPr>
            <a:lvl2pPr marL="0" indent="0" algn="ctr">
              <a:spcBef>
                <a:spcPts val="0"/>
              </a:spcBef>
              <a:buFontTx/>
              <a:buNone/>
              <a:defRPr sz="1200" baseline="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33541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76C99B5-6EEB-4549-BF87-4DC3BC06539C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9725"/>
          </a:xfrm>
          <a:solidFill>
            <a:srgbClr val="E0DED8"/>
          </a:solidFill>
        </p:spPr>
        <p:txBody>
          <a:bodyPr anchor="t"/>
          <a:lstStyle>
            <a:lvl1pPr marL="0" indent="0" algn="l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768096"/>
            <a:ext cx="7987856" cy="49992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579600" y="1479600"/>
            <a:ext cx="7988300" cy="3110400"/>
          </a:xfrm>
        </p:spPr>
        <p:txBody>
          <a:bodyPr/>
          <a:lstStyle>
            <a:lvl1pPr>
              <a:defRPr baseline="0"/>
            </a:lvl1pPr>
            <a:lvl2pPr marL="514800">
              <a:defRPr/>
            </a:lvl2pPr>
            <a:lvl3pPr marL="856800">
              <a:defRPr/>
            </a:lvl3pPr>
            <a:lvl4pPr marL="1198800">
              <a:defRPr/>
            </a:lvl4pPr>
            <a:lvl5pPr marL="1544400">
              <a:defRPr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8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AC3D10B-FE64-6D47-BCBE-9AAA2BCC1F92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9725"/>
          </a:xfrm>
          <a:solidFill>
            <a:srgbClr val="E0DED8"/>
          </a:solidFill>
        </p:spPr>
        <p:txBody>
          <a:bodyPr anchor="t"/>
          <a:lstStyle>
            <a:lvl1pPr marL="0" indent="0" algn="l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2" y="768096"/>
            <a:ext cx="7991475" cy="49992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DAAAE0-A150-A944-893E-2FEBE304710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6263" y="1477926"/>
            <a:ext cx="3861313" cy="3109949"/>
          </a:xfrm>
        </p:spPr>
        <p:txBody>
          <a:bodyPr rIns="324000"/>
          <a:lstStyle>
            <a:lvl1pPr>
              <a:lnSpc>
                <a:spcPct val="100000"/>
              </a:lnSpc>
              <a:defRPr sz="1600"/>
            </a:lvl1pPr>
            <a:lvl2pPr marL="345600">
              <a:lnSpc>
                <a:spcPct val="100000"/>
              </a:lnSpc>
              <a:defRPr sz="1400"/>
            </a:lvl2pPr>
            <a:lvl3pPr marL="518400">
              <a:defRPr sz="1400"/>
            </a:lvl3pPr>
            <a:lvl4pPr marL="6912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</a:t>
            </a:r>
          </a:p>
          <a:p>
            <a:pPr lvl="3"/>
            <a:r>
              <a:rPr lang="en-GB" noProof="0" dirty="0"/>
              <a:t>Fourth</a:t>
            </a:r>
          </a:p>
          <a:p>
            <a:pPr lvl="4"/>
            <a:r>
              <a:rPr lang="en-GB" noProof="0" dirty="0"/>
              <a:t>Fifth</a:t>
            </a:r>
          </a:p>
          <a:p>
            <a:pPr lvl="0"/>
            <a:endParaRPr lang="fi-FI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F88225-E17A-DD48-98B3-6AB16B41D93D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572000" y="1477926"/>
            <a:ext cx="3861313" cy="3109949"/>
          </a:xfrm>
        </p:spPr>
        <p:txBody>
          <a:bodyPr rIns="324000"/>
          <a:lstStyle>
            <a:lvl1pPr>
              <a:lnSpc>
                <a:spcPct val="100000"/>
              </a:lnSpc>
              <a:defRPr sz="1600"/>
            </a:lvl1pPr>
            <a:lvl2pPr marL="345600">
              <a:lnSpc>
                <a:spcPct val="100000"/>
              </a:lnSpc>
              <a:defRPr sz="1400"/>
            </a:lvl2pPr>
            <a:lvl3pPr marL="518400">
              <a:lnSpc>
                <a:spcPct val="100000"/>
              </a:lnSpc>
              <a:defRPr sz="1400"/>
            </a:lvl3pPr>
            <a:lvl4pPr marL="691200">
              <a:lnSpc>
                <a:spcPct val="100000"/>
              </a:lnSpc>
              <a:defRPr sz="1400"/>
            </a:lvl4pPr>
            <a:lvl5pPr marL="864000">
              <a:lnSpc>
                <a:spcPct val="100000"/>
              </a:lnSpc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</a:t>
            </a:r>
          </a:p>
          <a:p>
            <a:pPr lvl="3"/>
            <a:r>
              <a:rPr lang="en-GB" noProof="0" dirty="0"/>
              <a:t>Fourth</a:t>
            </a:r>
          </a:p>
          <a:p>
            <a:pPr lvl="4"/>
            <a:r>
              <a:rPr lang="en-GB" noProof="0" dirty="0"/>
              <a:t>Fifth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9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2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9BB110F-9EEF-3940-89E7-8086BFBAD110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9725"/>
          </a:xfrm>
          <a:solidFill>
            <a:srgbClr val="E0DED8"/>
          </a:solidFill>
        </p:spPr>
        <p:txBody>
          <a:bodyPr anchor="t"/>
          <a:lstStyle>
            <a:lvl1pPr marL="0" indent="0" algn="l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927650-3111-E74B-B271-0E44C1F46C3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1477926"/>
            <a:ext cx="2573002" cy="3109949"/>
          </a:xfrm>
        </p:spPr>
        <p:txBody>
          <a:bodyPr rIns="0"/>
          <a:lstStyle>
            <a:lvl1pPr>
              <a:defRPr sz="1600"/>
            </a:lvl1pPr>
            <a:lvl2pPr marL="345600">
              <a:defRPr sz="1400"/>
            </a:lvl2pPr>
            <a:lvl3pPr marL="518400">
              <a:defRPr sz="1400"/>
            </a:lvl3pPr>
            <a:lvl4pPr marL="7056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01FC4D2-B8AE-E54C-AF13-B2DA1B6455E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40752" y="1477926"/>
            <a:ext cx="3792561" cy="3109949"/>
          </a:xfrm>
        </p:spPr>
        <p:txBody>
          <a:bodyPr/>
          <a:lstStyle>
            <a:lvl1pPr>
              <a:defRPr sz="1600"/>
            </a:lvl1pPr>
            <a:lvl2pPr marL="345600">
              <a:defRPr sz="1400"/>
            </a:lvl2pPr>
            <a:lvl3pPr marL="518400">
              <a:defRPr sz="1400"/>
            </a:lvl3pPr>
            <a:lvl4pPr marL="6912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5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2A7B7240-46E4-4543-B100-94069315B849}"/>
              </a:ext>
            </a:extLst>
          </p:cNvPr>
          <p:cNvSpPr>
            <a:spLocks noGrp="1" noChangeAspect="1"/>
          </p:cNvSpPr>
          <p:nvPr>
            <p:ph type="pic" idx="16" hasCustomPrompt="1"/>
          </p:nvPr>
        </p:nvSpPr>
        <p:spPr>
          <a:xfrm>
            <a:off x="0" y="0"/>
            <a:ext cx="9144000" cy="339725"/>
          </a:xfrm>
          <a:solidFill>
            <a:srgbClr val="E0DED8"/>
          </a:solidFill>
        </p:spPr>
        <p:txBody>
          <a:bodyPr anchor="t"/>
          <a:lstStyle>
            <a:lvl1pPr marL="0" indent="0" algn="l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927650-3111-E74B-B271-0E44C1F46C3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1477926"/>
            <a:ext cx="2573002" cy="3109949"/>
          </a:xfrm>
        </p:spPr>
        <p:txBody>
          <a:bodyPr rIns="251999"/>
          <a:lstStyle>
            <a:lvl1pPr>
              <a:defRPr sz="1600"/>
            </a:lvl1pPr>
            <a:lvl2pPr marL="345600">
              <a:defRPr sz="1400"/>
            </a:lvl2pPr>
            <a:lvl3pPr marL="518400">
              <a:defRPr sz="1400"/>
            </a:lvl3pPr>
            <a:lvl4pPr marL="6912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1"/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46C51-A995-E64C-A68E-689809B0324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287309" y="1477926"/>
            <a:ext cx="2573002" cy="3109949"/>
          </a:xfrm>
        </p:spPr>
        <p:txBody>
          <a:bodyPr vert="horz" lIns="0" tIns="0" rIns="251999" bIns="0" rtlCol="0">
            <a:noAutofit/>
          </a:bodyPr>
          <a:lstStyle>
            <a:lvl1pPr>
              <a:defRPr lang="en-GB" sz="1600" noProof="0" dirty="0"/>
            </a:lvl1pPr>
            <a:lvl2pPr marL="338400">
              <a:defRPr lang="en-GB" sz="1400" noProof="0" dirty="0" smtClean="0"/>
            </a:lvl2pPr>
            <a:lvl3pPr marL="518400">
              <a:defRPr lang="en-GB" sz="1400" noProof="0" dirty="0" smtClean="0"/>
            </a:lvl3pPr>
            <a:lvl4pPr marL="691200">
              <a:defRPr lang="en-GB" sz="1400" noProof="0" dirty="0" smtClean="0"/>
            </a:lvl4pPr>
            <a:lvl5pPr marL="864000">
              <a:defRPr lang="en-GB" sz="1400" noProof="0" dirty="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fi-FI" noProof="0" dirty="0"/>
              <a:t>Second level</a:t>
            </a:r>
          </a:p>
          <a:p>
            <a:pPr lvl="2"/>
            <a:r>
              <a:rPr lang="fi-FI" noProof="0" dirty="0"/>
              <a:t>Third level</a:t>
            </a:r>
          </a:p>
          <a:p>
            <a:pPr lvl="3"/>
            <a:r>
              <a:rPr lang="fi-FI" noProof="0" dirty="0"/>
              <a:t>Fourth level</a:t>
            </a:r>
          </a:p>
          <a:p>
            <a:pPr lvl="4"/>
            <a:r>
              <a:rPr lang="fi-FI" noProof="0" dirty="0"/>
              <a:t>Fifth level</a:t>
            </a:r>
            <a:endParaRPr lang="en-GB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94B6A3-5AE3-F14A-ABDC-92A6B39DEDB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994736" y="1481470"/>
            <a:ext cx="2573002" cy="3109949"/>
          </a:xfrm>
        </p:spPr>
        <p:txBody>
          <a:bodyPr vert="horz" lIns="0" tIns="0" rIns="251999" bIns="0" rtlCol="0">
            <a:noAutofit/>
          </a:bodyPr>
          <a:lstStyle>
            <a:lvl1pPr>
              <a:defRPr lang="en-GB" sz="1600" noProof="0" dirty="0"/>
            </a:lvl1pPr>
            <a:lvl2pPr marL="345600">
              <a:defRPr lang="en-GB" sz="1400" noProof="0" dirty="0" smtClean="0"/>
            </a:lvl2pPr>
            <a:lvl3pPr marL="518400">
              <a:defRPr lang="en-GB" sz="1400" noProof="0" dirty="0" smtClean="0"/>
            </a:lvl3pPr>
            <a:lvl4pPr marL="691200">
              <a:defRPr lang="en-GB" sz="1400" noProof="0" dirty="0" smtClean="0"/>
            </a:lvl4pPr>
            <a:lvl5pPr marL="864000">
              <a:defRPr lang="en-GB" sz="1400" noProof="0" dirty="0" smtClean="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1"/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2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860FE2F-192C-464A-AEF6-45EA5A061737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9725"/>
          </a:xfrm>
          <a:solidFill>
            <a:srgbClr val="E0DED8"/>
          </a:solidFill>
        </p:spPr>
        <p:txBody>
          <a:bodyPr anchor="t"/>
          <a:lstStyle>
            <a:lvl1pPr marL="0" indent="0" algn="l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2" y="768096"/>
            <a:ext cx="7991475" cy="49992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928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1510CF4-7171-494B-B929-7B96C51B5570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9144000" cy="338400"/>
          </a:xfrm>
          <a:solidFill>
            <a:srgbClr val="E0DED8"/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noProof="0" dirty="0"/>
              <a:t>          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82751E-587B-4D47-9119-863E13D1B344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76263" y="1102264"/>
            <a:ext cx="2573002" cy="367946"/>
          </a:xfrm>
        </p:spPr>
        <p:txBody>
          <a:bodyPr rIns="0"/>
          <a:lstStyle>
            <a:lvl1pPr marL="0" indent="0">
              <a:buFontTx/>
              <a:buNone/>
              <a:defRPr sz="1400" b="1"/>
            </a:lvl1pPr>
            <a:lvl2pPr>
              <a:defRPr sz="900"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1477927"/>
            <a:ext cx="5305554" cy="72157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8FB365-7435-FA41-AB38-AB3DFB97A6B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9883" y="2411111"/>
            <a:ext cx="2573002" cy="2152049"/>
          </a:xfrm>
        </p:spPr>
        <p:txBody>
          <a:bodyPr/>
          <a:lstStyle>
            <a:lvl1pPr>
              <a:defRPr sz="1600"/>
            </a:lvl1pPr>
            <a:lvl2pPr marL="345600">
              <a:defRPr sz="1400"/>
            </a:lvl2pPr>
            <a:lvl3pPr marL="518400">
              <a:defRPr sz="1400"/>
            </a:lvl3pPr>
            <a:lvl4pPr marL="6912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8550AB-E4AB-9B4E-AEEE-0F3CB58838E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85499" y="2411112"/>
            <a:ext cx="2573002" cy="2152049"/>
          </a:xfrm>
        </p:spPr>
        <p:txBody>
          <a:bodyPr/>
          <a:lstStyle>
            <a:lvl1pPr>
              <a:defRPr sz="1600"/>
            </a:lvl1pPr>
            <a:lvl2pPr marL="345600">
              <a:defRPr sz="1400"/>
            </a:lvl2pPr>
            <a:lvl3pPr marL="518400">
              <a:defRPr sz="1400"/>
            </a:lvl3pPr>
            <a:lvl4pPr marL="691200">
              <a:defRPr sz="1400"/>
            </a:lvl4pPr>
            <a:lvl5pPr marL="864000">
              <a:defRPr sz="14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6" title="Logo"/>
          <p:cNvSpPr>
            <a:spLocks noGrp="1"/>
          </p:cNvSpPr>
          <p:nvPr>
            <p:ph type="body" sz="quarter" idx="22" hasCustomPrompt="1"/>
          </p:nvPr>
        </p:nvSpPr>
        <p:spPr>
          <a:xfrm>
            <a:off x="129600" y="118800"/>
            <a:ext cx="568800" cy="1404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Ins="0"/>
          <a:lstStyle>
            <a:lvl1pPr marL="0" indent="0">
              <a:buFontTx/>
              <a:buNone/>
              <a:defRPr sz="100">
                <a:solidFill>
                  <a:srgbClr val="E6E6E6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2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2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2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fi-FI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263" y="768096"/>
            <a:ext cx="7987856" cy="499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882" y="1479152"/>
            <a:ext cx="7987856" cy="3108723"/>
          </a:xfrm>
          <a:prstGeom prst="rect">
            <a:avLst/>
          </a:prstGeom>
        </p:spPr>
        <p:txBody>
          <a:bodyPr vert="horz" lIns="0" tIns="0" rIns="32400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0300" y="4734000"/>
            <a:ext cx="4896099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 algn="r">
              <a:defRPr sz="900">
                <a:solidFill>
                  <a:srgbClr val="A2A1A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7200" y="3240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644D4AD-7034-5E45-AAAE-D685B84B781D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21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06" r:id="rId3"/>
    <p:sldLayoutId id="2147483674" r:id="rId4"/>
    <p:sldLayoutId id="2147483677" r:id="rId5"/>
    <p:sldLayoutId id="2147483662" r:id="rId6"/>
    <p:sldLayoutId id="2147483682" r:id="rId7"/>
    <p:sldLayoutId id="2147483666" r:id="rId8"/>
    <p:sldLayoutId id="2147483683" r:id="rId9"/>
    <p:sldLayoutId id="2147483691" r:id="rId10"/>
    <p:sldLayoutId id="2147483684" r:id="rId11"/>
    <p:sldLayoutId id="2147483703" r:id="rId12"/>
    <p:sldLayoutId id="2147483704" r:id="rId13"/>
    <p:sldLayoutId id="2147483667" r:id="rId14"/>
    <p:sldLayoutId id="2147483685" r:id="rId15"/>
    <p:sldLayoutId id="2147483687" r:id="rId16"/>
    <p:sldLayoutId id="2147483692" r:id="rId17"/>
    <p:sldLayoutId id="2147483680" r:id="rId18"/>
    <p:sldLayoutId id="2147483695" r:id="rId19"/>
    <p:sldLayoutId id="2147483679" r:id="rId20"/>
    <p:sldLayoutId id="2147483698" r:id="rId21"/>
    <p:sldLayoutId id="2147483697" r:id="rId22"/>
    <p:sldLayoutId id="2147483690" r:id="rId23"/>
    <p:sldLayoutId id="2147483688" r:id="rId24"/>
    <p:sldLayoutId id="2147483675" r:id="rId25"/>
    <p:sldLayoutId id="2147483673" r:id="rId26"/>
    <p:sldLayoutId id="2147483681" r:id="rId27"/>
    <p:sldLayoutId id="2147483694" r:id="rId28"/>
    <p:sldLayoutId id="2147483693" r:id="rId29"/>
    <p:sldLayoutId id="2147483702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2800" indent="-17280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orient="horz" pos="2890" userDrawn="1">
          <p15:clr>
            <a:srgbClr val="F26B43"/>
          </p15:clr>
        </p15:guide>
        <p15:guide id="3" orient="horz" pos="350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pos="363" userDrawn="1">
          <p15:clr>
            <a:srgbClr val="F26B43"/>
          </p15:clr>
        </p15:guide>
        <p15:guide id="7" orient="horz" pos="2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microsoft.com/office/2017/06/relationships/model3d" Target="../media/model3d1.glb"/><Relationship Id="rId4" Type="http://schemas.openxmlformats.org/officeDocument/2006/relationships/hyperlink" Target="https://developer.mozilla.org/en-US/docs/Web/Security/Same-origin_policy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17/06/relationships/model3d" Target="../media/model3d1.glb"/><Relationship Id="rId4" Type="http://schemas.openxmlformats.org/officeDocument/2006/relationships/hyperlink" Target="https://developer.mozilla.org/en-US/docs/Web/Security/Same-origin_policy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arnota/al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s://beej.us/guide/bgnet/" TargetMode="External"/><Relationship Id="rId3" Type="http://schemas.openxmlformats.org/officeDocument/2006/relationships/hyperlink" Target="https://graphql.org/" TargetMode="External"/><Relationship Id="rId7" Type="http://schemas.openxmlformats.org/officeDocument/2006/relationships/hyperlink" Target="https://tldp.org/LDP/lpg/node7.html" TargetMode="External"/><Relationship Id="rId2" Type="http://schemas.openxmlformats.org/officeDocument/2006/relationships/hyperlink" Target="https://martinfowler.com/articles/richardsonMaturityModel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mniorb.sourceforge.net/omnipy42/omniORBpy/" TargetMode="External"/><Relationship Id="rId5" Type="http://schemas.openxmlformats.org/officeDocument/2006/relationships/hyperlink" Target="https://marekwywial.name/posts/blog20130813python-soap-server-flask-wsdl-generation.html" TargetMode="External"/><Relationship Id="rId4" Type="http://schemas.openxmlformats.org/officeDocument/2006/relationships/hyperlink" Target="https://www.twilio.com/blog/graphql-api-python-flask-ariadne" TargetMode="External"/><Relationship Id="rId9" Type="http://schemas.openxmlformats.org/officeDocument/2006/relationships/hyperlink" Target="https://flask.palletsprojects.com/en/1.1.x/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98B8D69-D8C7-4626-B310-97917101A3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1250" b="31250"/>
          <a:stretch/>
        </p:blipFill>
        <p:spPr>
          <a:xfrm>
            <a:off x="0" y="0"/>
            <a:ext cx="9144000" cy="5143500"/>
          </a:xfrm>
        </p:spPr>
      </p:pic>
      <p:sp>
        <p:nvSpPr>
          <p:cNvPr id="24" name="Title 2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 </a:t>
            </a:r>
            <a:r>
              <a:rPr lang="pl-PL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</a:t>
            </a:r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pl-PL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</a:t>
            </a:r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pl-PL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l-P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and Business </a:t>
            </a:r>
            <a:r>
              <a:rPr lang="pl-PL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Workshops</a:t>
            </a:r>
            <a:r>
              <a:rPr lang="pl-P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pl-PL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129600" y="98019"/>
            <a:ext cx="1231200" cy="3024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76263" y="4014788"/>
            <a:ext cx="2498830" cy="822325"/>
          </a:xfrm>
        </p:spPr>
        <p:txBody>
          <a:bodyPr/>
          <a:lstStyle/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Przemysław Czarnota</a:t>
            </a:r>
          </a:p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</a:t>
            </a:r>
            <a:r>
              <a:rPr lang="pl-P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</a:t>
            </a:r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l-P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TietoEVRY</a:t>
            </a:r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Delivery and Operations</a:t>
            </a:r>
          </a:p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przemyslaw.czarnota@tietoevry.com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0" name="Picture 12" descr="Creative Commons License">
            <a:hlinkClick r:id="rId3"/>
            <a:extLst>
              <a:ext uri="{FF2B5EF4-FFF2-40B4-BE49-F238E27FC236}">
                <a16:creationId xmlns:a16="http://schemas.microsoft.com/office/drawing/2014/main" id="{DA722DC9-4D59-4418-B6FD-EFE5D2859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0" y="4839601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58E7A-8FDD-4CE5-B688-12EF4A335DCF}"/>
              </a:ext>
            </a:extLst>
          </p:cNvPr>
          <p:cNvSpPr txBox="1"/>
          <p:nvPr/>
        </p:nvSpPr>
        <p:spPr>
          <a:xfrm>
            <a:off x="1302964" y="4788959"/>
            <a:ext cx="6117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pl-PL" sz="1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r>
              <a:rPr lang="en-US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licensed under a Creative Commons Attribution-</a:t>
            </a:r>
            <a:r>
              <a:rPr lang="en-US" sz="10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ShareAlike</a:t>
            </a:r>
            <a:r>
              <a:rPr lang="en-US" sz="1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4.0 International License.</a:t>
            </a:r>
            <a:endParaRPr lang="pl-PL" sz="1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235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mkfifo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Message </a:t>
            </a:r>
            <a:r>
              <a:rPr lang="pl-PL" sz="1200" dirty="0" err="1">
                <a:solidFill>
                  <a:srgbClr val="A2A1A1"/>
                </a:solidFill>
              </a:rPr>
              <a:t>queues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mq_open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memory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shm_open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mmap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Unix </a:t>
            </a:r>
            <a:r>
              <a:rPr lang="pl-PL" sz="1200" dirty="0" err="1">
                <a:solidFill>
                  <a:schemeClr val="bg2"/>
                </a:solidFill>
              </a:rPr>
              <a:t>domain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(AF_UNIX, …),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(AF_INET,…)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Level 2 HTTP </a:t>
            </a:r>
            <a:r>
              <a:rPr lang="pl-PL" dirty="0" err="1"/>
              <a:t>Verbs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100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51316" b="27869"/>
          <a:stretch/>
        </p:blipFill>
        <p:spPr>
          <a:xfrm>
            <a:off x="5546075" y="614597"/>
            <a:ext cx="3313112" cy="96686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687322DF-43FB-E042-88BF-154B73E9AE76}"/>
              </a:ext>
            </a:extLst>
          </p:cNvPr>
          <p:cNvSpPr txBox="1"/>
          <p:nvPr/>
        </p:nvSpPr>
        <p:spPr>
          <a:xfrm>
            <a:off x="1981542" y="1814170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9610A79-A07D-B24C-A9C9-C9C5E565A795}"/>
              </a:ext>
            </a:extLst>
          </p:cNvPr>
          <p:cNvSpPr txBox="1"/>
          <p:nvPr/>
        </p:nvSpPr>
        <p:spPr>
          <a:xfrm>
            <a:off x="1981542" y="2883184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GET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A2058ED-5A81-AB4D-9B66-94B31AC52D87}"/>
              </a:ext>
            </a:extLst>
          </p:cNvPr>
          <p:cNvSpPr txBox="1"/>
          <p:nvPr/>
        </p:nvSpPr>
        <p:spPr>
          <a:xfrm>
            <a:off x="4799270" y="2844404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{”id”: 1,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ED32E9F-546B-2F42-ADCA-0598CF734425}"/>
              </a:ext>
            </a:extLst>
          </p:cNvPr>
          <p:cNvSpPr txBox="1"/>
          <p:nvPr/>
        </p:nvSpPr>
        <p:spPr>
          <a:xfrm>
            <a:off x="2000989" y="4071484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DELETE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C530A9F-7798-5747-8733-FA928B840228}"/>
              </a:ext>
            </a:extLst>
          </p:cNvPr>
          <p:cNvSpPr txBox="1"/>
          <p:nvPr/>
        </p:nvSpPr>
        <p:spPr>
          <a:xfrm>
            <a:off x="4799270" y="3917596"/>
            <a:ext cx="2775736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HTTP/1.1 204 No </a:t>
            </a:r>
            <a:r>
              <a:rPr lang="pl-PL" sz="1000" dirty="0" err="1">
                <a:solidFill>
                  <a:schemeClr val="accent1"/>
                </a:solidFill>
              </a:rPr>
              <a:t>content</a:t>
            </a: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7501D8B-8B5C-FE48-BFE9-E629D8868468}"/>
              </a:ext>
            </a:extLst>
          </p:cNvPr>
          <p:cNvSpPr txBox="1"/>
          <p:nvPr/>
        </p:nvSpPr>
        <p:spPr>
          <a:xfrm>
            <a:off x="4799270" y="1741640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HTTP/1.1 201 </a:t>
            </a:r>
            <a:r>
              <a:rPr lang="pl-PL" sz="1000" dirty="0" err="1">
                <a:solidFill>
                  <a:schemeClr val="accent1"/>
                </a:solidFill>
              </a:rPr>
              <a:t>Created</a:t>
            </a: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{”id”: 1,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29A3E812-8198-2A46-8948-A48C9C9AD32C}"/>
              </a:ext>
            </a:extLst>
          </p:cNvPr>
          <p:cNvCxnSpPr/>
          <p:nvPr/>
        </p:nvCxnSpPr>
        <p:spPr>
          <a:xfrm>
            <a:off x="3847605" y="204700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F177F5BF-887A-7D48-B209-3BB0E2116F7B}"/>
              </a:ext>
            </a:extLst>
          </p:cNvPr>
          <p:cNvCxnSpPr/>
          <p:nvPr/>
        </p:nvCxnSpPr>
        <p:spPr>
          <a:xfrm>
            <a:off x="3847605" y="313755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16B5707-67DC-CB49-A6FC-6D5CE3AE9513}"/>
              </a:ext>
            </a:extLst>
          </p:cNvPr>
          <p:cNvCxnSpPr/>
          <p:nvPr/>
        </p:nvCxnSpPr>
        <p:spPr>
          <a:xfrm>
            <a:off x="3847605" y="4348483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4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Level 2 HTTP </a:t>
            </a:r>
            <a:r>
              <a:rPr lang="pl-PL" dirty="0" err="1"/>
              <a:t>Verbs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101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51316" b="27869"/>
          <a:stretch/>
        </p:blipFill>
        <p:spPr>
          <a:xfrm>
            <a:off x="5546075" y="614597"/>
            <a:ext cx="3313112" cy="966865"/>
          </a:xfr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69C17164-C36F-A04A-B176-1082D2F03EA2}"/>
              </a:ext>
            </a:extLst>
          </p:cNvPr>
          <p:cNvSpPr txBox="1"/>
          <p:nvPr/>
        </p:nvSpPr>
        <p:spPr>
          <a:xfrm>
            <a:off x="659260" y="1122551"/>
            <a:ext cx="1713084" cy="212365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accent1"/>
                </a:solidFill>
              </a:rPr>
              <a:t>HTTP </a:t>
            </a:r>
            <a:r>
              <a:rPr lang="pl-PL" sz="1200" b="1" dirty="0" err="1">
                <a:solidFill>
                  <a:schemeClr val="accent1"/>
                </a:solidFill>
              </a:rPr>
              <a:t>Verbs</a:t>
            </a:r>
            <a:endParaRPr lang="pl-PL" sz="1200" b="1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HEAD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POST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DELETE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CONNECT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TRACE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accent1"/>
                </a:solidFill>
              </a:rPr>
              <a:t>PATCH</a:t>
            </a:r>
            <a:br>
              <a:rPr lang="pl-PL" sz="1200" dirty="0">
                <a:solidFill>
                  <a:schemeClr val="accent1"/>
                </a:solidFill>
              </a:rPr>
            </a:br>
            <a:endParaRPr lang="pl-PL" sz="1200" dirty="0">
              <a:solidFill>
                <a:schemeClr val="accent1"/>
              </a:solidFill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468FEBD-189D-0641-B49C-0D057B66F805}"/>
              </a:ext>
            </a:extLst>
          </p:cNvPr>
          <p:cNvSpPr txBox="1"/>
          <p:nvPr/>
        </p:nvSpPr>
        <p:spPr>
          <a:xfrm>
            <a:off x="2312707" y="1122551"/>
            <a:ext cx="3233368" cy="37856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accent1"/>
                </a:solidFill>
              </a:rPr>
              <a:t>HTTP </a:t>
            </a:r>
            <a:r>
              <a:rPr lang="pl-PL" sz="1200" b="1" dirty="0" err="1">
                <a:solidFill>
                  <a:schemeClr val="accent1"/>
                </a:solidFill>
              </a:rPr>
              <a:t>Response</a:t>
            </a:r>
            <a:r>
              <a:rPr lang="pl-PL" sz="1200" b="1" dirty="0">
                <a:solidFill>
                  <a:schemeClr val="accent1"/>
                </a:solidFill>
              </a:rPr>
              <a:t> </a:t>
            </a:r>
            <a:r>
              <a:rPr lang="pl-PL" sz="1200" b="1" dirty="0" err="1">
                <a:solidFill>
                  <a:schemeClr val="accent1"/>
                </a:solidFill>
              </a:rPr>
              <a:t>codes</a:t>
            </a:r>
            <a:endParaRPr lang="pl-PL" sz="1200" b="1" dirty="0">
              <a:solidFill>
                <a:schemeClr val="accent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Informational</a:t>
            </a:r>
            <a:r>
              <a:rPr lang="pl-PL" sz="1200" dirty="0"/>
              <a:t> </a:t>
            </a:r>
            <a:r>
              <a:rPr lang="pl-PL" sz="1200" dirty="0" err="1"/>
              <a:t>responses</a:t>
            </a:r>
            <a:r>
              <a:rPr lang="pl-PL" sz="1200" dirty="0"/>
              <a:t> (100–199)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Successful</a:t>
            </a:r>
            <a:r>
              <a:rPr lang="pl-PL" sz="1200" dirty="0"/>
              <a:t> </a:t>
            </a:r>
            <a:r>
              <a:rPr lang="pl-PL" sz="1200" dirty="0" err="1"/>
              <a:t>responses</a:t>
            </a:r>
            <a:r>
              <a:rPr lang="pl-PL" sz="1200" dirty="0"/>
              <a:t> (200–299)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 err="1"/>
              <a:t>Redirects</a:t>
            </a:r>
            <a:r>
              <a:rPr lang="pl-PL" sz="1200" dirty="0"/>
              <a:t> (300–399)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Client </a:t>
            </a:r>
            <a:r>
              <a:rPr lang="pl-PL" sz="1200" dirty="0" err="1"/>
              <a:t>errors</a:t>
            </a:r>
            <a:r>
              <a:rPr lang="pl-PL" sz="1200" dirty="0"/>
              <a:t> (400–499)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Server  </a:t>
            </a:r>
            <a:r>
              <a:rPr lang="pl-PL" sz="1200" dirty="0" err="1"/>
              <a:t>errors</a:t>
            </a:r>
            <a:r>
              <a:rPr lang="pl-PL" sz="1200" dirty="0"/>
              <a:t> (500–599)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dirty="0"/>
          </a:p>
          <a:p>
            <a:r>
              <a:rPr lang="pl-PL" sz="1200" b="1" dirty="0"/>
              <a:t>Most </a:t>
            </a:r>
            <a:r>
              <a:rPr lang="pl-PL" sz="1200" b="1" dirty="0" err="1"/>
              <a:t>used</a:t>
            </a:r>
            <a:r>
              <a:rPr lang="pl-PL" sz="1200" b="1" dirty="0"/>
              <a:t> for 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200 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201 </a:t>
            </a:r>
            <a:r>
              <a:rPr lang="pl-PL" sz="1200" dirty="0" err="1"/>
              <a:t>Created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202 </a:t>
            </a:r>
            <a:r>
              <a:rPr lang="pl-PL" sz="1200" dirty="0" err="1"/>
              <a:t>Accepted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204 No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301 </a:t>
            </a:r>
            <a:r>
              <a:rPr lang="pl-PL" sz="1200" dirty="0" err="1"/>
              <a:t>Moved</a:t>
            </a:r>
            <a:r>
              <a:rPr lang="pl-PL" sz="1200" dirty="0"/>
              <a:t> </a:t>
            </a:r>
            <a:r>
              <a:rPr lang="pl-PL" sz="1200" dirty="0" err="1"/>
              <a:t>Permanently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400 Bad </a:t>
            </a:r>
            <a:r>
              <a:rPr lang="pl-PL" sz="1200" dirty="0" err="1"/>
              <a:t>Request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401 </a:t>
            </a:r>
            <a:r>
              <a:rPr lang="pl-PL" sz="1200" dirty="0" err="1"/>
              <a:t>Unauthorized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403 </a:t>
            </a:r>
            <a:r>
              <a:rPr lang="pl-PL" sz="1200" dirty="0" err="1"/>
              <a:t>Forbidden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404 Not </a:t>
            </a:r>
            <a:r>
              <a:rPr lang="pl-PL" sz="1200" dirty="0" err="1"/>
              <a:t>Found</a:t>
            </a:r>
            <a:endParaRPr lang="pl-P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dirty="0"/>
              <a:t>405 Method not</a:t>
            </a:r>
          </a:p>
          <a:p>
            <a:br>
              <a:rPr lang="pl-PL" sz="1200" dirty="0">
                <a:solidFill>
                  <a:schemeClr val="accent1"/>
                </a:solidFill>
              </a:rPr>
            </a:br>
            <a:endParaRPr lang="pl-PL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2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Level 3 </a:t>
            </a:r>
            <a:r>
              <a:rPr lang="pl-PL" dirty="0" err="1"/>
              <a:t>Hypermedia</a:t>
            </a:r>
            <a:r>
              <a:rPr lang="pl-PL" dirty="0"/>
              <a:t> Controls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102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74743" b="2596"/>
          <a:stretch/>
        </p:blipFill>
        <p:spPr>
          <a:xfrm>
            <a:off x="5546075" y="408806"/>
            <a:ext cx="3313112" cy="1052639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555325F-E8A1-BB4C-88EF-B0B1E15868A3}"/>
              </a:ext>
            </a:extLst>
          </p:cNvPr>
          <p:cNvSpPr txBox="1"/>
          <p:nvPr/>
        </p:nvSpPr>
        <p:spPr>
          <a:xfrm>
            <a:off x="1981542" y="1814170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92E606D-A013-EA4C-AC34-461042B171F9}"/>
              </a:ext>
            </a:extLst>
          </p:cNvPr>
          <p:cNvSpPr txBox="1"/>
          <p:nvPr/>
        </p:nvSpPr>
        <p:spPr>
          <a:xfrm>
            <a:off x="2000989" y="3225020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GET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9950841-60AF-A94C-B2A4-18C122C7CFCC}"/>
              </a:ext>
            </a:extLst>
          </p:cNvPr>
          <p:cNvSpPr txBox="1"/>
          <p:nvPr/>
        </p:nvSpPr>
        <p:spPr>
          <a:xfrm>
            <a:off x="4799270" y="3055498"/>
            <a:ext cx="2775736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[</a:t>
            </a:r>
            <a:r>
              <a:rPr lang="pl-PL" sz="800" dirty="0" err="1">
                <a:solidFill>
                  <a:schemeClr val="accent1"/>
                </a:solidFill>
              </a:rPr>
              <a:t>headers</a:t>
            </a:r>
            <a:r>
              <a:rPr lang="pl-PL" sz="800" dirty="0">
                <a:solidFill>
                  <a:schemeClr val="accent1"/>
                </a:solidFill>
              </a:rPr>
              <a:t>]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{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”id”: 1, ”</a:t>
            </a:r>
            <a:r>
              <a:rPr lang="pl-PL" sz="800" dirty="0" err="1">
                <a:solidFill>
                  <a:schemeClr val="accent1"/>
                </a:solidFill>
              </a:rPr>
              <a:t>name</a:t>
            </a:r>
            <a:r>
              <a:rPr lang="pl-PL" sz="800" dirty="0">
                <a:solidFill>
                  <a:schemeClr val="accent1"/>
                </a:solidFill>
              </a:rPr>
              <a:t>”: ”Do the </a:t>
            </a:r>
            <a:r>
              <a:rPr lang="pl-PL" sz="800" dirty="0" err="1">
                <a:solidFill>
                  <a:schemeClr val="accent1"/>
                </a:solidFill>
              </a:rPr>
              <a:t>laundry</a:t>
            </a:r>
            <a:r>
              <a:rPr lang="pl-PL" sz="800" dirty="0">
                <a:solidFill>
                  <a:schemeClr val="accent1"/>
                </a:solidFill>
              </a:rPr>
              <a:t>”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”</a:t>
            </a:r>
            <a:r>
              <a:rPr lang="pl-PL" sz="800" dirty="0" err="1">
                <a:solidFill>
                  <a:schemeClr val="accent1"/>
                </a:solidFill>
              </a:rPr>
              <a:t>links</a:t>
            </a:r>
            <a:r>
              <a:rPr lang="pl-PL" sz="800" dirty="0">
                <a:solidFill>
                  <a:schemeClr val="accent1"/>
                </a:solidFill>
              </a:rPr>
              <a:t>”: [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delete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https</a:t>
            </a:r>
            <a:r>
              <a:rPr lang="pl-PL" sz="800" dirty="0">
                <a:solidFill>
                  <a:schemeClr val="accent1"/>
                </a:solidFill>
              </a:rPr>
              <a:t>://</a:t>
            </a:r>
            <a:r>
              <a:rPr lang="pl-PL" sz="800" dirty="0" err="1">
                <a:solidFill>
                  <a:schemeClr val="accent1"/>
                </a:solidFill>
              </a:rPr>
              <a:t>api.com</a:t>
            </a:r>
            <a:r>
              <a:rPr lang="pl-PL" sz="800" dirty="0">
                <a:solidFill>
                  <a:schemeClr val="accent1"/>
                </a:solidFill>
              </a:rPr>
              <a:t>/</a:t>
            </a:r>
            <a:r>
              <a:rPr lang="pl-PL" sz="800" dirty="0" err="1">
                <a:solidFill>
                  <a:schemeClr val="accent1"/>
                </a:solidFill>
              </a:rPr>
              <a:t>todos</a:t>
            </a:r>
            <a:r>
              <a:rPr lang="pl-PL" sz="800" dirty="0">
                <a:solidFill>
                  <a:schemeClr val="accent1"/>
                </a:solidFill>
              </a:rPr>
              <a:t>/1/” },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edit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https</a:t>
            </a:r>
            <a:r>
              <a:rPr lang="pl-PL" sz="800" dirty="0">
                <a:solidFill>
                  <a:schemeClr val="accent1"/>
                </a:solidFill>
              </a:rPr>
              <a:t>://</a:t>
            </a:r>
            <a:r>
              <a:rPr lang="pl-PL" sz="800" dirty="0" err="1">
                <a:solidFill>
                  <a:schemeClr val="accent1"/>
                </a:solidFill>
              </a:rPr>
              <a:t>api.com</a:t>
            </a:r>
            <a:r>
              <a:rPr lang="pl-PL" sz="800" dirty="0">
                <a:solidFill>
                  <a:schemeClr val="accent1"/>
                </a:solidFill>
              </a:rPr>
              <a:t>/</a:t>
            </a:r>
            <a:r>
              <a:rPr lang="pl-PL" sz="800" dirty="0" err="1">
                <a:solidFill>
                  <a:schemeClr val="accent1"/>
                </a:solidFill>
              </a:rPr>
              <a:t>todos</a:t>
            </a:r>
            <a:r>
              <a:rPr lang="pl-PL" sz="800" dirty="0">
                <a:solidFill>
                  <a:schemeClr val="accent1"/>
                </a:solidFill>
              </a:rPr>
              <a:t>/1/”}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tags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https</a:t>
            </a:r>
            <a:r>
              <a:rPr lang="pl-PL" sz="800" dirty="0">
                <a:solidFill>
                  <a:schemeClr val="accent1"/>
                </a:solidFill>
              </a:rPr>
              <a:t>://</a:t>
            </a:r>
            <a:r>
              <a:rPr lang="pl-PL" sz="800" dirty="0" err="1">
                <a:solidFill>
                  <a:schemeClr val="accent1"/>
                </a:solidFill>
              </a:rPr>
              <a:t>api.com</a:t>
            </a:r>
            <a:r>
              <a:rPr lang="pl-PL" sz="800" dirty="0">
                <a:solidFill>
                  <a:schemeClr val="accent1"/>
                </a:solidFill>
              </a:rPr>
              <a:t>/</a:t>
            </a:r>
            <a:r>
              <a:rPr lang="pl-PL" sz="800" dirty="0" err="1">
                <a:solidFill>
                  <a:schemeClr val="accent1"/>
                </a:solidFill>
              </a:rPr>
              <a:t>tags</a:t>
            </a:r>
            <a:r>
              <a:rPr lang="pl-PL" sz="800" dirty="0">
                <a:solidFill>
                  <a:schemeClr val="accent1"/>
                </a:solidFill>
              </a:rPr>
              <a:t>/” } 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]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}</a:t>
            </a:r>
            <a:br>
              <a:rPr lang="pl-PL" sz="800" dirty="0">
                <a:solidFill>
                  <a:schemeClr val="accent1"/>
                </a:solidFill>
              </a:rPr>
            </a:br>
            <a:endParaRPr lang="pl-PL" sz="800" dirty="0">
              <a:solidFill>
                <a:schemeClr val="accent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7528D6C-AEA5-A14D-9978-63CCDBFCC8F7}"/>
              </a:ext>
            </a:extLst>
          </p:cNvPr>
          <p:cNvSpPr txBox="1"/>
          <p:nvPr/>
        </p:nvSpPr>
        <p:spPr>
          <a:xfrm>
            <a:off x="2000989" y="4439618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DELETE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D23B466-A463-884E-AF5F-1EA146FDFD22}"/>
              </a:ext>
            </a:extLst>
          </p:cNvPr>
          <p:cNvSpPr txBox="1"/>
          <p:nvPr/>
        </p:nvSpPr>
        <p:spPr>
          <a:xfrm>
            <a:off x="4799270" y="4558856"/>
            <a:ext cx="2775736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HTTP/1.1 204 No </a:t>
            </a:r>
            <a:r>
              <a:rPr lang="pl-PL" sz="1000" dirty="0" err="1">
                <a:solidFill>
                  <a:schemeClr val="accent1"/>
                </a:solidFill>
              </a:rPr>
              <a:t>content</a:t>
            </a: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BF493A4-A075-234A-B080-46643A58675D}"/>
              </a:ext>
            </a:extLst>
          </p:cNvPr>
          <p:cNvSpPr txBox="1"/>
          <p:nvPr/>
        </p:nvSpPr>
        <p:spPr>
          <a:xfrm>
            <a:off x="4799270" y="1467764"/>
            <a:ext cx="4059917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accent1"/>
                </a:solidFill>
              </a:rPr>
              <a:t>HTTP/1.1 201 </a:t>
            </a:r>
            <a:r>
              <a:rPr lang="pl-PL" sz="800" dirty="0" err="1">
                <a:solidFill>
                  <a:schemeClr val="accent1"/>
                </a:solidFill>
              </a:rPr>
              <a:t>Created</a:t>
            </a:r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[</a:t>
            </a:r>
            <a:r>
              <a:rPr lang="pl-PL" sz="800" dirty="0" err="1">
                <a:solidFill>
                  <a:schemeClr val="accent1"/>
                </a:solidFill>
              </a:rPr>
              <a:t>headers</a:t>
            </a:r>
            <a:r>
              <a:rPr lang="pl-PL" sz="800" dirty="0">
                <a:solidFill>
                  <a:schemeClr val="accent1"/>
                </a:solidFill>
              </a:rPr>
              <a:t>]</a:t>
            </a:r>
          </a:p>
          <a:p>
            <a:endParaRPr lang="pl-PL" sz="800" dirty="0">
              <a:solidFill>
                <a:schemeClr val="accent1"/>
              </a:solidFill>
            </a:endParaRPr>
          </a:p>
          <a:p>
            <a:r>
              <a:rPr lang="pl-PL" sz="800" dirty="0">
                <a:solidFill>
                  <a:schemeClr val="accent1"/>
                </a:solidFill>
              </a:rPr>
              <a:t>{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”id”: 1, ”</a:t>
            </a:r>
            <a:r>
              <a:rPr lang="pl-PL" sz="800" dirty="0" err="1">
                <a:solidFill>
                  <a:schemeClr val="accent1"/>
                </a:solidFill>
              </a:rPr>
              <a:t>name</a:t>
            </a:r>
            <a:r>
              <a:rPr lang="pl-PL" sz="800" dirty="0">
                <a:solidFill>
                  <a:schemeClr val="accent1"/>
                </a:solidFill>
              </a:rPr>
              <a:t>”: ”Do the </a:t>
            </a:r>
            <a:r>
              <a:rPr lang="pl-PL" sz="800" dirty="0" err="1">
                <a:solidFill>
                  <a:schemeClr val="accent1"/>
                </a:solidFill>
              </a:rPr>
              <a:t>laundry</a:t>
            </a:r>
            <a:r>
              <a:rPr lang="pl-PL" sz="800" dirty="0">
                <a:solidFill>
                  <a:schemeClr val="accent1"/>
                </a:solidFill>
              </a:rPr>
              <a:t>”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”</a:t>
            </a:r>
            <a:r>
              <a:rPr lang="pl-PL" sz="800" dirty="0" err="1">
                <a:solidFill>
                  <a:schemeClr val="accent1"/>
                </a:solidFill>
              </a:rPr>
              <a:t>links</a:t>
            </a:r>
            <a:r>
              <a:rPr lang="pl-PL" sz="800" dirty="0">
                <a:solidFill>
                  <a:schemeClr val="accent1"/>
                </a:solidFill>
              </a:rPr>
              <a:t>”: [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delete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”: ”https://api.com/todos/1/” },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edit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https</a:t>
            </a:r>
            <a:r>
              <a:rPr lang="pl-PL" sz="800" dirty="0">
                <a:solidFill>
                  <a:schemeClr val="accent1"/>
                </a:solidFill>
              </a:rPr>
              <a:t>://</a:t>
            </a:r>
            <a:r>
              <a:rPr lang="pl-PL" sz="800" dirty="0" err="1">
                <a:solidFill>
                  <a:schemeClr val="accent1"/>
                </a:solidFill>
              </a:rPr>
              <a:t>api.com</a:t>
            </a:r>
            <a:r>
              <a:rPr lang="pl-PL" sz="800" dirty="0">
                <a:solidFill>
                  <a:schemeClr val="accent1"/>
                </a:solidFill>
              </a:rPr>
              <a:t>/</a:t>
            </a:r>
            <a:r>
              <a:rPr lang="pl-PL" sz="800" dirty="0" err="1">
                <a:solidFill>
                  <a:schemeClr val="accent1"/>
                </a:solidFill>
              </a:rPr>
              <a:t>todos</a:t>
            </a:r>
            <a:r>
              <a:rPr lang="pl-PL" sz="800" dirty="0">
                <a:solidFill>
                  <a:schemeClr val="accent1"/>
                </a:solidFill>
              </a:rPr>
              <a:t>/1/”}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    {”</a:t>
            </a:r>
            <a:r>
              <a:rPr lang="pl-PL" sz="800" dirty="0" err="1">
                <a:solidFill>
                  <a:schemeClr val="accent1"/>
                </a:solidFill>
              </a:rPr>
              <a:t>rel</a:t>
            </a:r>
            <a:r>
              <a:rPr lang="pl-PL" sz="800" dirty="0">
                <a:solidFill>
                  <a:schemeClr val="accent1"/>
                </a:solidFill>
              </a:rPr>
              <a:t>”: ”</a:t>
            </a:r>
            <a:r>
              <a:rPr lang="pl-PL" sz="800" dirty="0" err="1">
                <a:solidFill>
                  <a:schemeClr val="accent1"/>
                </a:solidFill>
              </a:rPr>
              <a:t>tags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href</a:t>
            </a:r>
            <a:r>
              <a:rPr lang="pl-PL" sz="800" dirty="0">
                <a:solidFill>
                  <a:schemeClr val="accent1"/>
                </a:solidFill>
              </a:rPr>
              <a:t>”, ”</a:t>
            </a:r>
            <a:r>
              <a:rPr lang="pl-PL" sz="800" dirty="0" err="1">
                <a:solidFill>
                  <a:schemeClr val="accent1"/>
                </a:solidFill>
              </a:rPr>
              <a:t>https</a:t>
            </a:r>
            <a:r>
              <a:rPr lang="pl-PL" sz="800" dirty="0">
                <a:solidFill>
                  <a:schemeClr val="accent1"/>
                </a:solidFill>
              </a:rPr>
              <a:t>://</a:t>
            </a:r>
            <a:r>
              <a:rPr lang="pl-PL" sz="800" dirty="0" err="1">
                <a:solidFill>
                  <a:schemeClr val="accent1"/>
                </a:solidFill>
              </a:rPr>
              <a:t>api.com</a:t>
            </a:r>
            <a:r>
              <a:rPr lang="pl-PL" sz="800" dirty="0">
                <a:solidFill>
                  <a:schemeClr val="accent1"/>
                </a:solidFill>
              </a:rPr>
              <a:t>/</a:t>
            </a:r>
            <a:r>
              <a:rPr lang="pl-PL" sz="800" dirty="0" err="1">
                <a:solidFill>
                  <a:schemeClr val="accent1"/>
                </a:solidFill>
              </a:rPr>
              <a:t>tags</a:t>
            </a:r>
            <a:r>
              <a:rPr lang="pl-PL" sz="800" dirty="0">
                <a:solidFill>
                  <a:schemeClr val="accent1"/>
                </a:solidFill>
              </a:rPr>
              <a:t>” } 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     ]</a:t>
            </a:r>
          </a:p>
          <a:p>
            <a:r>
              <a:rPr lang="pl-PL" sz="800" dirty="0">
                <a:solidFill>
                  <a:schemeClr val="accent1"/>
                </a:solidFill>
              </a:rPr>
              <a:t>}</a:t>
            </a:r>
            <a:br>
              <a:rPr lang="pl-PL" sz="800" dirty="0">
                <a:solidFill>
                  <a:schemeClr val="accent1"/>
                </a:solidFill>
              </a:rPr>
            </a:br>
            <a:endParaRPr lang="pl-PL" sz="800" dirty="0">
              <a:solidFill>
                <a:schemeClr val="accent1"/>
              </a:solidFill>
            </a:endParaRP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A9F0751C-387B-AC4B-BE25-F417C662EBBF}"/>
              </a:ext>
            </a:extLst>
          </p:cNvPr>
          <p:cNvCxnSpPr/>
          <p:nvPr/>
        </p:nvCxnSpPr>
        <p:spPr>
          <a:xfrm>
            <a:off x="3847605" y="204700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C18217F9-6BD9-C34F-AD3B-FFA7A092E1AE}"/>
              </a:ext>
            </a:extLst>
          </p:cNvPr>
          <p:cNvCxnSpPr/>
          <p:nvPr/>
        </p:nvCxnSpPr>
        <p:spPr>
          <a:xfrm>
            <a:off x="3847605" y="3481937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074AEE8D-452F-5E40-BFE5-93F10D13AA9F}"/>
              </a:ext>
            </a:extLst>
          </p:cNvPr>
          <p:cNvCxnSpPr/>
          <p:nvPr/>
        </p:nvCxnSpPr>
        <p:spPr>
          <a:xfrm>
            <a:off x="3847605" y="4716617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1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Cross </a:t>
            </a:r>
            <a:r>
              <a:rPr lang="pl-PL" dirty="0" err="1"/>
              <a:t>Origin</a:t>
            </a:r>
            <a:r>
              <a:rPr lang="pl-PL" dirty="0"/>
              <a:t> Resource </a:t>
            </a:r>
            <a:r>
              <a:rPr lang="pl-PL" dirty="0" err="1"/>
              <a:t>Sharing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103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AB72423-573F-A847-9896-5C8447872F00}"/>
              </a:ext>
            </a:extLst>
          </p:cNvPr>
          <p:cNvSpPr/>
          <p:nvPr/>
        </p:nvSpPr>
        <p:spPr>
          <a:xfrm>
            <a:off x="540638" y="1111611"/>
            <a:ext cx="77093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„For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security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reasons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,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browsers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restrict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cross-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HTTP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requests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initiated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scripts. For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example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, </a:t>
            </a:r>
            <a:r>
              <a:rPr lang="pl-PL" sz="1400" dirty="0" err="1"/>
              <a:t>XMLHttpRequest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 and the </a:t>
            </a:r>
            <a:r>
              <a:rPr lang="pl-PL" sz="1400" dirty="0">
                <a:solidFill>
                  <a:srgbClr val="00458B"/>
                </a:solidFill>
                <a:latin typeface="arial" panose="020B0604020202020204" pitchFamily="34" charset="0"/>
                <a:hlinkClick r:id="rId3"/>
              </a:rPr>
              <a:t>Fetch API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follow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 </a:t>
            </a:r>
            <a:r>
              <a:rPr lang="pl-PL" sz="1400" dirty="0">
                <a:solidFill>
                  <a:srgbClr val="00458B"/>
                </a:solidFill>
                <a:latin typeface="arial" panose="020B0604020202020204" pitchFamily="34" charset="0"/>
                <a:hlinkClick r:id="rId4"/>
              </a:rPr>
              <a:t>same-origin policy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.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This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means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that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a web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application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using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those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APIs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can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only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request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resources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the same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application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was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loaded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unless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response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other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includes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right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CORS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headers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.” 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~ 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https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://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developer.mozilla.org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/en-US/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docs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/Web/HTTP/CORS</a:t>
            </a:r>
            <a:endParaRPr lang="pl-P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3C0D8A4E-28E2-B143-89A2-04598DD00F69}"/>
              </a:ext>
            </a:extLst>
          </p:cNvPr>
          <p:cNvSpPr txBox="1">
            <a:spLocks/>
          </p:cNvSpPr>
          <p:nvPr/>
        </p:nvSpPr>
        <p:spPr>
          <a:xfrm>
            <a:off x="576263" y="2442324"/>
            <a:ext cx="7987856" cy="499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that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2963AAA-D5B9-AF40-8300-5CF1B5DE3F39}"/>
              </a:ext>
            </a:extLst>
          </p:cNvPr>
          <p:cNvSpPr/>
          <p:nvPr/>
        </p:nvSpPr>
        <p:spPr>
          <a:xfrm>
            <a:off x="698400" y="2942244"/>
            <a:ext cx="1593538" cy="13922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served</a:t>
            </a:r>
            <a:r>
              <a:rPr lang="pl-PL" dirty="0"/>
              <a:t> from http://</a:t>
            </a:r>
            <a:r>
              <a:rPr lang="pl-PL" dirty="0" err="1"/>
              <a:t>foo.com</a:t>
            </a:r>
            <a:endParaRPr lang="pl-PL" dirty="0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07E42C31-A9C4-D042-B815-848E88537642}"/>
              </a:ext>
            </a:extLst>
          </p:cNvPr>
          <p:cNvSpPr/>
          <p:nvPr/>
        </p:nvSpPr>
        <p:spPr>
          <a:xfrm>
            <a:off x="6638349" y="2942244"/>
            <a:ext cx="1593538" cy="13922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Server </a:t>
            </a:r>
            <a:r>
              <a:rPr lang="pl-PL" dirty="0" err="1"/>
              <a:t>listening</a:t>
            </a:r>
            <a:r>
              <a:rPr lang="pl-PL" dirty="0"/>
              <a:t> </a:t>
            </a:r>
            <a:r>
              <a:rPr lang="pl-PL" dirty="0" err="1"/>
              <a:t>at</a:t>
            </a:r>
            <a:endParaRPr lang="pl-PL" dirty="0"/>
          </a:p>
          <a:p>
            <a:pPr algn="ctr"/>
            <a:r>
              <a:rPr lang="pl-PL" dirty="0"/>
              <a:t>http://</a:t>
            </a:r>
            <a:r>
              <a:rPr lang="pl-PL" dirty="0" err="1"/>
              <a:t>bar.com</a:t>
            </a:r>
            <a:endParaRPr lang="pl-PL" dirty="0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1B3C3B5-6E9D-4543-9C92-D054F0760858}"/>
              </a:ext>
            </a:extLst>
          </p:cNvPr>
          <p:cNvCxnSpPr/>
          <p:nvPr/>
        </p:nvCxnSpPr>
        <p:spPr>
          <a:xfrm>
            <a:off x="2414075" y="3230088"/>
            <a:ext cx="4093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BB61179-477D-BD4B-8D9F-363735757073}"/>
              </a:ext>
            </a:extLst>
          </p:cNvPr>
          <p:cNvSpPr txBox="1"/>
          <p:nvPr/>
        </p:nvSpPr>
        <p:spPr>
          <a:xfrm>
            <a:off x="3302004" y="284566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Origin</a:t>
            </a:r>
            <a:r>
              <a:rPr lang="pl-PL" dirty="0"/>
              <a:t>: http://</a:t>
            </a:r>
            <a:r>
              <a:rPr lang="pl-PL" dirty="0" err="1"/>
              <a:t>foo.com</a:t>
            </a:r>
            <a:endParaRPr lang="pl-PL" dirty="0"/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E8985A16-9935-E844-AAB9-F4BFCE935C76}"/>
              </a:ext>
            </a:extLst>
          </p:cNvPr>
          <p:cNvCxnSpPr/>
          <p:nvPr/>
        </p:nvCxnSpPr>
        <p:spPr>
          <a:xfrm flipH="1">
            <a:off x="3396343" y="3990109"/>
            <a:ext cx="3111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EC7DB1A1-0DF6-A04C-951D-06B37EDD1437}"/>
              </a:ext>
            </a:extLst>
          </p:cNvPr>
          <p:cNvSpPr txBox="1"/>
          <p:nvPr/>
        </p:nvSpPr>
        <p:spPr>
          <a:xfrm>
            <a:off x="3427149" y="3629945"/>
            <a:ext cx="32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Response</a:t>
            </a:r>
            <a:r>
              <a:rPr lang="pl-PL" dirty="0"/>
              <a:t> from http://</a:t>
            </a:r>
            <a:r>
              <a:rPr lang="pl-PL" dirty="0" err="1"/>
              <a:t>bar.com</a:t>
            </a:r>
            <a:endParaRPr lang="pl-PL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el 3D 23" descr="Male Boxer Red Helmet">
                <a:extLst>
                  <a:ext uri="{FF2B5EF4-FFF2-40B4-BE49-F238E27FC236}">
                    <a16:creationId xmlns:a16="http://schemas.microsoft.com/office/drawing/2014/main" id="{4316B6F5-61ED-4A48-A013-BF2812CB3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2013043"/>
                  </p:ext>
                </p:extLst>
              </p:nvPr>
            </p:nvGraphicFramePr>
            <p:xfrm>
              <a:off x="2573816" y="3438100"/>
              <a:ext cx="418766" cy="110401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8766" cy="1104017"/>
                    </a:xfrm>
                    <a:prstGeom prst="rect">
                      <a:avLst/>
                    </a:prstGeom>
                  </am3d:spPr>
                  <am3d:camera>
                    <am3d:pos x="0" y="0" z="65962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728" d="1000000"/>
                    <am3d:preTrans dx="0" dy="-17941479" dz="248482"/>
                    <am3d:scale>
                      <am3d:sx n="1000000" d="1000000"/>
                      <am3d:sy n="1000000" d="1000000"/>
                      <am3d:sz n="1000000" d="1000000"/>
                    </am3d:scale>
                    <am3d:rot ax="3496654" ay="4437791" az="343506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00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el 3D 23" descr="Male Boxer Red Helmet">
                <a:extLst>
                  <a:ext uri="{FF2B5EF4-FFF2-40B4-BE49-F238E27FC236}">
                    <a16:creationId xmlns:a16="http://schemas.microsoft.com/office/drawing/2014/main" id="{4316B6F5-61ED-4A48-A013-BF2812CB3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73816" y="3438100"/>
                <a:ext cx="418766" cy="110401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pole tekstowe 27">
            <a:extLst>
              <a:ext uri="{FF2B5EF4-FFF2-40B4-BE49-F238E27FC236}">
                <a16:creationId xmlns:a16="http://schemas.microsoft.com/office/drawing/2014/main" id="{07F22B71-32DF-1F41-8B5E-4F3C0D5A9CA7}"/>
              </a:ext>
            </a:extLst>
          </p:cNvPr>
          <p:cNvSpPr txBox="1"/>
          <p:nvPr/>
        </p:nvSpPr>
        <p:spPr>
          <a:xfrm>
            <a:off x="3178554" y="4636252"/>
            <a:ext cx="526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Outraged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protecting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interests</a:t>
            </a:r>
            <a:endParaRPr lang="pl-PL" dirty="0"/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898A507B-2E68-BF4A-8A22-75839B12F41E}"/>
              </a:ext>
            </a:extLst>
          </p:cNvPr>
          <p:cNvCxnSpPr/>
          <p:nvPr/>
        </p:nvCxnSpPr>
        <p:spPr>
          <a:xfrm flipH="1" flipV="1">
            <a:off x="2992582" y="4334494"/>
            <a:ext cx="225631" cy="28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Łza 28">
            <a:extLst>
              <a:ext uri="{FF2B5EF4-FFF2-40B4-BE49-F238E27FC236}">
                <a16:creationId xmlns:a16="http://schemas.microsoft.com/office/drawing/2014/main" id="{F380A8E5-6A81-BF4D-8675-158ABB6A0A1E}"/>
              </a:ext>
            </a:extLst>
          </p:cNvPr>
          <p:cNvSpPr/>
          <p:nvPr/>
        </p:nvSpPr>
        <p:spPr>
          <a:xfrm rot="11555740">
            <a:off x="3043283" y="3269789"/>
            <a:ext cx="569352" cy="463138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D5C0EBEA-3361-B048-A511-D3A62B9D8500}"/>
              </a:ext>
            </a:extLst>
          </p:cNvPr>
          <p:cNvSpPr txBox="1"/>
          <p:nvPr/>
        </p:nvSpPr>
        <p:spPr>
          <a:xfrm>
            <a:off x="3030441" y="33320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69678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Cross </a:t>
            </a:r>
            <a:r>
              <a:rPr lang="pl-PL" dirty="0" err="1"/>
              <a:t>Origin</a:t>
            </a:r>
            <a:r>
              <a:rPr lang="pl-PL" dirty="0"/>
              <a:t> Resource </a:t>
            </a:r>
            <a:r>
              <a:rPr lang="pl-PL" dirty="0" err="1"/>
              <a:t>Sharing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104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FAB72423-573F-A847-9896-5C8447872F00}"/>
              </a:ext>
            </a:extLst>
          </p:cNvPr>
          <p:cNvSpPr/>
          <p:nvPr/>
        </p:nvSpPr>
        <p:spPr>
          <a:xfrm>
            <a:off x="540638" y="1111611"/>
            <a:ext cx="770933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„For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security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reasons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,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browsers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restrict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cross-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HTTP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requests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initiated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scripts. For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example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, </a:t>
            </a:r>
            <a:r>
              <a:rPr lang="pl-PL" sz="1400" dirty="0" err="1"/>
              <a:t>XMLHttpRequest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 and the </a:t>
            </a:r>
            <a:r>
              <a:rPr lang="pl-PL" sz="1400" dirty="0">
                <a:solidFill>
                  <a:srgbClr val="00458B"/>
                </a:solidFill>
                <a:latin typeface="arial" panose="020B0604020202020204" pitchFamily="34" charset="0"/>
                <a:hlinkClick r:id="rId3"/>
              </a:rPr>
              <a:t>Fetch API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 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follow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 </a:t>
            </a:r>
            <a:r>
              <a:rPr lang="pl-PL" sz="1400" dirty="0">
                <a:solidFill>
                  <a:srgbClr val="00458B"/>
                </a:solidFill>
                <a:latin typeface="arial" panose="020B0604020202020204" pitchFamily="34" charset="0"/>
                <a:hlinkClick r:id="rId4"/>
              </a:rPr>
              <a:t>same-origin policy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.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This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means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that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a web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application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using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those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APIs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can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only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request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resources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the same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application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was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loaded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unless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response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from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other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origins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includes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the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right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 CORS </a:t>
            </a:r>
            <a:r>
              <a:rPr lang="pl-PL" sz="1400" dirty="0" err="1">
                <a:solidFill>
                  <a:srgbClr val="212121"/>
                </a:solidFill>
                <a:latin typeface="arial" panose="020B0604020202020204" pitchFamily="34" charset="0"/>
              </a:rPr>
              <a:t>headers</a:t>
            </a:r>
            <a:r>
              <a:rPr lang="pl-PL" sz="1400" dirty="0">
                <a:solidFill>
                  <a:srgbClr val="212121"/>
                </a:solidFill>
                <a:latin typeface="arial" panose="020B0604020202020204" pitchFamily="34" charset="0"/>
              </a:rPr>
              <a:t>.” 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~ 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https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://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developer.mozilla.org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/en-US/</a:t>
            </a:r>
            <a:r>
              <a:rPr lang="pl-PL" sz="14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docs</a:t>
            </a:r>
            <a:r>
              <a:rPr lang="pl-PL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/Web/HTTP/CORS</a:t>
            </a:r>
            <a:endParaRPr lang="pl-P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3C0D8A4E-28E2-B143-89A2-04598DD00F69}"/>
              </a:ext>
            </a:extLst>
          </p:cNvPr>
          <p:cNvSpPr txBox="1">
            <a:spLocks/>
          </p:cNvSpPr>
          <p:nvPr/>
        </p:nvSpPr>
        <p:spPr>
          <a:xfrm>
            <a:off x="576263" y="2442324"/>
            <a:ext cx="7987856" cy="499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that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2963AAA-D5B9-AF40-8300-5CF1B5DE3F39}"/>
              </a:ext>
            </a:extLst>
          </p:cNvPr>
          <p:cNvSpPr/>
          <p:nvPr/>
        </p:nvSpPr>
        <p:spPr>
          <a:xfrm>
            <a:off x="698400" y="2942244"/>
            <a:ext cx="1593538" cy="13922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served</a:t>
            </a:r>
            <a:r>
              <a:rPr lang="pl-PL" dirty="0"/>
              <a:t> from http://</a:t>
            </a:r>
            <a:r>
              <a:rPr lang="pl-PL" dirty="0" err="1"/>
              <a:t>foo.com</a:t>
            </a:r>
            <a:endParaRPr lang="pl-PL" dirty="0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07E42C31-A9C4-D042-B815-848E88537642}"/>
              </a:ext>
            </a:extLst>
          </p:cNvPr>
          <p:cNvSpPr/>
          <p:nvPr/>
        </p:nvSpPr>
        <p:spPr>
          <a:xfrm>
            <a:off x="6638349" y="2942244"/>
            <a:ext cx="1593538" cy="13922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Server </a:t>
            </a:r>
            <a:r>
              <a:rPr lang="pl-PL" dirty="0" err="1"/>
              <a:t>listening</a:t>
            </a:r>
            <a:r>
              <a:rPr lang="pl-PL" dirty="0"/>
              <a:t> </a:t>
            </a:r>
            <a:r>
              <a:rPr lang="pl-PL" dirty="0" err="1"/>
              <a:t>at</a:t>
            </a:r>
            <a:endParaRPr lang="pl-PL" dirty="0"/>
          </a:p>
          <a:p>
            <a:pPr algn="ctr"/>
            <a:r>
              <a:rPr lang="pl-PL" dirty="0"/>
              <a:t>http://</a:t>
            </a:r>
            <a:r>
              <a:rPr lang="pl-PL" dirty="0" err="1"/>
              <a:t>bar.com</a:t>
            </a:r>
            <a:endParaRPr lang="pl-PL" dirty="0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1B3C3B5-6E9D-4543-9C92-D054F0760858}"/>
              </a:ext>
            </a:extLst>
          </p:cNvPr>
          <p:cNvCxnSpPr/>
          <p:nvPr/>
        </p:nvCxnSpPr>
        <p:spPr>
          <a:xfrm>
            <a:off x="2414075" y="3230088"/>
            <a:ext cx="4093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7BB61179-477D-BD4B-8D9F-363735757073}"/>
              </a:ext>
            </a:extLst>
          </p:cNvPr>
          <p:cNvSpPr txBox="1"/>
          <p:nvPr/>
        </p:nvSpPr>
        <p:spPr>
          <a:xfrm>
            <a:off x="3302004" y="2845669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Origin</a:t>
            </a:r>
            <a:r>
              <a:rPr lang="pl-PL" dirty="0"/>
              <a:t>: http://</a:t>
            </a:r>
            <a:r>
              <a:rPr lang="pl-PL" dirty="0" err="1"/>
              <a:t>foo.com</a:t>
            </a:r>
            <a:endParaRPr lang="pl-PL" dirty="0"/>
          </a:p>
        </p:txBody>
      </p:sp>
      <p:cxnSp>
        <p:nvCxnSpPr>
          <p:cNvPr id="23" name="Łącznik prosty ze strzałką 22">
            <a:extLst>
              <a:ext uri="{FF2B5EF4-FFF2-40B4-BE49-F238E27FC236}">
                <a16:creationId xmlns:a16="http://schemas.microsoft.com/office/drawing/2014/main" id="{E8985A16-9935-E844-AAB9-F4BFCE935C76}"/>
              </a:ext>
            </a:extLst>
          </p:cNvPr>
          <p:cNvCxnSpPr>
            <a:cxnSpLocks/>
          </p:cNvCxnSpPr>
          <p:nvPr/>
        </p:nvCxnSpPr>
        <p:spPr>
          <a:xfrm flipH="1">
            <a:off x="2414075" y="3990109"/>
            <a:ext cx="4093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EC7DB1A1-0DF6-A04C-951D-06B37EDD1437}"/>
              </a:ext>
            </a:extLst>
          </p:cNvPr>
          <p:cNvSpPr txBox="1"/>
          <p:nvPr/>
        </p:nvSpPr>
        <p:spPr>
          <a:xfrm>
            <a:off x="3369459" y="3606676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Access-Control-</a:t>
            </a:r>
            <a:r>
              <a:rPr lang="pl-PL" dirty="0" err="1"/>
              <a:t>Allow</a:t>
            </a:r>
            <a:r>
              <a:rPr lang="pl-PL" dirty="0"/>
              <a:t>-</a:t>
            </a:r>
            <a:r>
              <a:rPr lang="pl-PL" dirty="0" err="1"/>
              <a:t>Origin</a:t>
            </a:r>
            <a:r>
              <a:rPr lang="pl-PL" dirty="0"/>
              <a:t>: *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Model 3D 23" descr="Male Boxer Red Helmet">
                <a:extLst>
                  <a:ext uri="{FF2B5EF4-FFF2-40B4-BE49-F238E27FC236}">
                    <a16:creationId xmlns:a16="http://schemas.microsoft.com/office/drawing/2014/main" id="{4316B6F5-61ED-4A48-A013-BF2812CB3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320742"/>
                  </p:ext>
                </p:extLst>
              </p:nvPr>
            </p:nvGraphicFramePr>
            <p:xfrm>
              <a:off x="2306336" y="3459895"/>
              <a:ext cx="1048725" cy="106042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48725" cy="1060426"/>
                    </a:xfrm>
                    <a:prstGeom prst="rect">
                      <a:avLst/>
                    </a:prstGeom>
                  </am3d:spPr>
                  <am3d:camera>
                    <am3d:pos x="0" y="0" z="659620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1728" d="1000000"/>
                    <am3d:preTrans dx="0" dy="-17941479" dz="248482"/>
                    <am3d:scale>
                      <am3d:sx n="1000000" d="1000000"/>
                      <am3d:sy n="1000000" d="1000000"/>
                      <am3d:sz n="1000000" d="1000000"/>
                    </am3d:scale>
                    <am3d:rot ax="561018" ay="-124890" az="-2059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100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Model 3D 23" descr="Male Boxer Red Helmet">
                <a:extLst>
                  <a:ext uri="{FF2B5EF4-FFF2-40B4-BE49-F238E27FC236}">
                    <a16:creationId xmlns:a16="http://schemas.microsoft.com/office/drawing/2014/main" id="{4316B6F5-61ED-4A48-A013-BF2812CB3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6336" y="3459895"/>
                <a:ext cx="1048725" cy="1060426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pole tekstowe 27">
            <a:extLst>
              <a:ext uri="{FF2B5EF4-FFF2-40B4-BE49-F238E27FC236}">
                <a16:creationId xmlns:a16="http://schemas.microsoft.com/office/drawing/2014/main" id="{07F22B71-32DF-1F41-8B5E-4F3C0D5A9CA7}"/>
              </a:ext>
            </a:extLst>
          </p:cNvPr>
          <p:cNvSpPr txBox="1"/>
          <p:nvPr/>
        </p:nvSpPr>
        <p:spPr>
          <a:xfrm>
            <a:off x="3178554" y="4636252"/>
            <a:ext cx="489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Happy 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err="1"/>
              <a:t>protecting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interests</a:t>
            </a:r>
            <a:endParaRPr lang="pl-PL" dirty="0"/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898A507B-2E68-BF4A-8A22-75839B12F41E}"/>
              </a:ext>
            </a:extLst>
          </p:cNvPr>
          <p:cNvCxnSpPr/>
          <p:nvPr/>
        </p:nvCxnSpPr>
        <p:spPr>
          <a:xfrm flipH="1" flipV="1">
            <a:off x="2992582" y="4334494"/>
            <a:ext cx="225631" cy="28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Łza 28">
            <a:extLst>
              <a:ext uri="{FF2B5EF4-FFF2-40B4-BE49-F238E27FC236}">
                <a16:creationId xmlns:a16="http://schemas.microsoft.com/office/drawing/2014/main" id="{F380A8E5-6A81-BF4D-8675-158ABB6A0A1E}"/>
              </a:ext>
            </a:extLst>
          </p:cNvPr>
          <p:cNvSpPr/>
          <p:nvPr/>
        </p:nvSpPr>
        <p:spPr>
          <a:xfrm rot="11555740">
            <a:off x="3043283" y="3269789"/>
            <a:ext cx="569352" cy="463138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D5C0EBEA-3361-B048-A511-D3A62B9D8500}"/>
              </a:ext>
            </a:extLst>
          </p:cNvPr>
          <p:cNvSpPr txBox="1"/>
          <p:nvPr/>
        </p:nvSpPr>
        <p:spPr>
          <a:xfrm>
            <a:off x="3030441" y="333209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20770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105</a:t>
            </a:fld>
            <a:endParaRPr lang="en-GB" noProof="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8E556C-AA3D-467C-ACC9-326A595C4A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GraphQL</a:t>
            </a:r>
            <a:endParaRPr lang="pl-PL" dirty="0"/>
          </a:p>
        </p:txBody>
      </p:sp>
      <p:pic>
        <p:nvPicPr>
          <p:cNvPr id="12" name="Obraz 11" descr="Obraz zawierający tekst&#10;&#10;Opis wygenerowany automatycznie">
            <a:extLst>
              <a:ext uri="{FF2B5EF4-FFF2-40B4-BE49-F238E27FC236}">
                <a16:creationId xmlns:a16="http://schemas.microsoft.com/office/drawing/2014/main" id="{842DC7B8-BA0F-E44A-B75D-F042C16A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09" y="1117695"/>
            <a:ext cx="3824927" cy="29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106</a:t>
            </a:fld>
            <a:endParaRPr lang="en-GB" noProof="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8E556C-AA3D-467C-ACC9-326A595C4A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GraphQL</a:t>
            </a:r>
            <a:endParaRPr lang="pl-PL" dirty="0"/>
          </a:p>
        </p:txBody>
      </p:sp>
      <p:sp>
        <p:nvSpPr>
          <p:cNvPr id="17" name="Content Placeholder 25">
            <a:extLst>
              <a:ext uri="{FF2B5EF4-FFF2-40B4-BE49-F238E27FC236}">
                <a16:creationId xmlns:a16="http://schemas.microsoft.com/office/drawing/2014/main" id="{FC3DD6AD-7F7F-FF4C-BA9E-0F5D69ED982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137969"/>
            <a:ext cx="3407908" cy="573296"/>
          </a:xfrm>
        </p:spPr>
        <p:txBody>
          <a:bodyPr/>
          <a:lstStyle/>
          <a:p>
            <a:r>
              <a:rPr lang="pl-PL" dirty="0" err="1"/>
              <a:t>Schema</a:t>
            </a:r>
            <a:endParaRPr lang="pl-PL" dirty="0"/>
          </a:p>
        </p:txBody>
      </p:sp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F35152C8-C5DA-A44B-A17C-8536D3D8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252" y="635529"/>
            <a:ext cx="2720833" cy="40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4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107</a:t>
            </a:fld>
            <a:endParaRPr lang="en-GB" noProof="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8E556C-AA3D-467C-ACC9-326A595C4A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GraphQL</a:t>
            </a:r>
            <a:endParaRPr lang="pl-PL" dirty="0"/>
          </a:p>
        </p:txBody>
      </p:sp>
      <p:sp>
        <p:nvSpPr>
          <p:cNvPr id="17" name="Content Placeholder 25">
            <a:extLst>
              <a:ext uri="{FF2B5EF4-FFF2-40B4-BE49-F238E27FC236}">
                <a16:creationId xmlns:a16="http://schemas.microsoft.com/office/drawing/2014/main" id="{FC3DD6AD-7F7F-FF4C-BA9E-0F5D69ED982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137969"/>
            <a:ext cx="3407908" cy="573296"/>
          </a:xfrm>
        </p:spPr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Ariadne</a:t>
            </a:r>
            <a:endParaRPr lang="pl-PL" dirty="0"/>
          </a:p>
        </p:txBody>
      </p:sp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6BEE564B-E2B8-974F-9889-AEEAB2064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0"/>
          <a:stretch/>
        </p:blipFill>
        <p:spPr>
          <a:xfrm>
            <a:off x="4520072" y="334947"/>
            <a:ext cx="4236554" cy="4527729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AB817FAD-18DB-8145-9969-F794952F4C8D}"/>
              </a:ext>
            </a:extLst>
          </p:cNvPr>
          <p:cNvSpPr/>
          <p:nvPr/>
        </p:nvSpPr>
        <p:spPr>
          <a:xfrm>
            <a:off x="4520072" y="3621974"/>
            <a:ext cx="4236554" cy="819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noFill/>
            </a:endParaRPr>
          </a:p>
        </p:txBody>
      </p:sp>
      <p:pic>
        <p:nvPicPr>
          <p:cNvPr id="13" name="Obraz 12" descr="Obraz zawierający tekst&#10;&#10;Opis wygenerowany automatycznie">
            <a:extLst>
              <a:ext uri="{FF2B5EF4-FFF2-40B4-BE49-F238E27FC236}">
                <a16:creationId xmlns:a16="http://schemas.microsoft.com/office/drawing/2014/main" id="{1C4C4FCD-59C0-434F-BA0B-B82A06F29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18" b="27133"/>
          <a:stretch/>
        </p:blipFill>
        <p:spPr>
          <a:xfrm>
            <a:off x="1263339" y="3382467"/>
            <a:ext cx="2720833" cy="584011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D9628B28-0CD9-9241-BDB7-E5DBBBD85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51"/>
          <a:stretch/>
        </p:blipFill>
        <p:spPr>
          <a:xfrm>
            <a:off x="1255745" y="4185615"/>
            <a:ext cx="2720833" cy="5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108</a:t>
            </a:fld>
            <a:endParaRPr lang="en-GB" noProof="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8E556C-AA3D-467C-ACC9-326A595C4A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GraphQL</a:t>
            </a:r>
            <a:endParaRPr lang="pl-PL" dirty="0"/>
          </a:p>
        </p:txBody>
      </p:sp>
      <p:sp>
        <p:nvSpPr>
          <p:cNvPr id="17" name="Content Placeholder 25">
            <a:extLst>
              <a:ext uri="{FF2B5EF4-FFF2-40B4-BE49-F238E27FC236}">
                <a16:creationId xmlns:a16="http://schemas.microsoft.com/office/drawing/2014/main" id="{FC3DD6AD-7F7F-FF4C-BA9E-0F5D69ED982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137969"/>
            <a:ext cx="3407908" cy="573296"/>
          </a:xfrm>
        </p:spPr>
        <p:txBody>
          <a:bodyPr/>
          <a:lstStyle/>
          <a:p>
            <a:r>
              <a:rPr lang="pl-PL" dirty="0" err="1"/>
              <a:t>Serving</a:t>
            </a:r>
            <a:r>
              <a:rPr lang="pl-PL" dirty="0"/>
              <a:t> </a:t>
            </a:r>
            <a:r>
              <a:rPr lang="pl-PL" dirty="0" err="1"/>
              <a:t>Ariadne</a:t>
            </a:r>
            <a:r>
              <a:rPr lang="pl-PL" dirty="0"/>
              <a:t> </a:t>
            </a:r>
            <a:r>
              <a:rPr lang="pl-PL" dirty="0" err="1"/>
              <a:t>graphql</a:t>
            </a:r>
            <a:r>
              <a:rPr lang="pl-PL" dirty="0"/>
              <a:t> </a:t>
            </a:r>
            <a:r>
              <a:rPr lang="pl-PL" dirty="0" err="1"/>
              <a:t>implementation</a:t>
            </a:r>
            <a:r>
              <a:rPr lang="pl-PL" dirty="0"/>
              <a:t> with </a:t>
            </a:r>
            <a:r>
              <a:rPr lang="pl-PL" dirty="0" err="1"/>
              <a:t>Flask</a:t>
            </a:r>
            <a:endParaRPr lang="pl-PL" dirty="0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1D10095E-DAC2-2E47-B749-544A6EB2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97" y="609904"/>
            <a:ext cx="3259403" cy="40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2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A7C77CFE-22A4-4391-B4DF-CF93D0774A8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24143" r="24143"/>
          <a:stretch>
            <a:fillRect/>
          </a:stretch>
        </p:blipFill>
        <p:spPr/>
      </p:pic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54C0435A-3879-4578-A823-6D223B48A76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647304" y="306244"/>
            <a:ext cx="2573002" cy="367946"/>
          </a:xfrm>
        </p:spPr>
        <p:txBody>
          <a:bodyPr/>
          <a:lstStyle/>
          <a:p>
            <a:r>
              <a:rPr lang="pl-PL" dirty="0" err="1"/>
              <a:t>Task</a:t>
            </a:r>
            <a:endParaRPr lang="pl-PL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F32D47D7-E839-4D66-9D41-D8DEA172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04" y="580088"/>
            <a:ext cx="3920434" cy="721576"/>
          </a:xfrm>
        </p:spPr>
        <p:txBody>
          <a:bodyPr/>
          <a:lstStyle/>
          <a:p>
            <a:r>
              <a:rPr lang="pl-PL" dirty="0" err="1"/>
              <a:t>RESTful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List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CB3F59C3-12CE-468C-B16C-6A5C9531B34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47304" y="1142319"/>
            <a:ext cx="3909677" cy="3452809"/>
          </a:xfrm>
        </p:spPr>
        <p:txBody>
          <a:bodyPr/>
          <a:lstStyle/>
          <a:p>
            <a:r>
              <a:rPr lang="pl-PL" dirty="0" err="1"/>
              <a:t>Extend</a:t>
            </a:r>
            <a:r>
              <a:rPr lang="pl-PL" dirty="0"/>
              <a:t> API of the </a:t>
            </a:r>
            <a:r>
              <a:rPr lang="pl-PL" dirty="0" err="1"/>
              <a:t>Todo</a:t>
            </a:r>
            <a:r>
              <a:rPr lang="pl-PL" dirty="0"/>
              <a:t> List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in </a:t>
            </a:r>
            <a:r>
              <a:rPr lang="pl-PL" dirty="0" err="1"/>
              <a:t>Flask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.</a:t>
            </a:r>
          </a:p>
          <a:p>
            <a:r>
              <a:rPr lang="pl-PL" dirty="0" err="1"/>
              <a:t>Currently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implements</a:t>
            </a:r>
            <a:r>
              <a:rPr lang="pl-PL" dirty="0"/>
              <a:t> REST </a:t>
            </a:r>
            <a:r>
              <a:rPr lang="pl-PL" dirty="0" err="1"/>
              <a:t>api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1</a:t>
            </a:r>
          </a:p>
          <a:p>
            <a:r>
              <a:rPr lang="pl-PL" b="1" dirty="0" err="1"/>
              <a:t>Implement</a:t>
            </a:r>
            <a:r>
              <a:rPr lang="pl-PL" b="1" dirty="0"/>
              <a:t> API </a:t>
            </a:r>
            <a:r>
              <a:rPr lang="pl-PL" b="1" dirty="0" err="1"/>
              <a:t>levels</a:t>
            </a:r>
            <a:r>
              <a:rPr lang="pl-PL" b="1" dirty="0"/>
              <a:t> 2 (http </a:t>
            </a:r>
            <a:r>
              <a:rPr lang="pl-PL" b="1" dirty="0" err="1"/>
              <a:t>verbs</a:t>
            </a:r>
            <a:r>
              <a:rPr lang="pl-PL" b="1" dirty="0"/>
              <a:t> and </a:t>
            </a:r>
            <a:r>
              <a:rPr lang="pl-PL" b="1" dirty="0" err="1"/>
              <a:t>response</a:t>
            </a:r>
            <a:r>
              <a:rPr lang="pl-PL" b="1" dirty="0"/>
              <a:t> </a:t>
            </a:r>
            <a:r>
              <a:rPr lang="pl-PL" b="1" dirty="0" err="1"/>
              <a:t>codes</a:t>
            </a:r>
            <a:r>
              <a:rPr lang="pl-PL" b="1" dirty="0"/>
              <a:t>) and 3 (HATEOAS) to </a:t>
            </a:r>
            <a:r>
              <a:rPr lang="pl-PL" b="1" dirty="0" err="1"/>
              <a:t>make</a:t>
            </a:r>
            <a:r>
              <a:rPr lang="pl-PL" b="1" dirty="0"/>
              <a:t> </a:t>
            </a:r>
            <a:r>
              <a:rPr lang="pl-PL" b="1" dirty="0" err="1"/>
              <a:t>it</a:t>
            </a:r>
            <a:r>
              <a:rPr lang="pl-PL" b="1" dirty="0"/>
              <a:t> </a:t>
            </a:r>
            <a:r>
              <a:rPr lang="pl-PL" b="1" dirty="0" err="1"/>
              <a:t>RESTful</a:t>
            </a:r>
            <a:endParaRPr lang="pl-PL" b="1" dirty="0"/>
          </a:p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:</a:t>
            </a:r>
            <a:endParaRPr lang="pl-PL" dirty="0">
              <a:hlinkClick r:id="rId3"/>
            </a:endParaRPr>
          </a:p>
          <a:p>
            <a:r>
              <a:rPr lang="pl-PL" dirty="0">
                <a:hlinkClick r:id="rId3"/>
              </a:rPr>
              <a:t>https://github.com/czarnota/al/</a:t>
            </a:r>
            <a:endParaRPr lang="pl-PL" dirty="0"/>
          </a:p>
          <a:p>
            <a:r>
              <a:rPr lang="pl-PL" dirty="0"/>
              <a:t>In the </a:t>
            </a:r>
            <a:r>
              <a:rPr lang="pl-PL" dirty="0" err="1"/>
              <a:t>directory</a:t>
            </a:r>
            <a:r>
              <a:rPr lang="pl-PL" dirty="0"/>
              <a:t>: </a:t>
            </a:r>
            <a:r>
              <a:rPr lang="pl-PL" dirty="0" err="1"/>
              <a:t>todo-rest</a:t>
            </a:r>
            <a:endParaRPr lang="pl-PL" dirty="0"/>
          </a:p>
          <a:p>
            <a:r>
              <a:rPr lang="pl-PL" b="1" dirty="0" err="1"/>
              <a:t>Check</a:t>
            </a:r>
            <a:r>
              <a:rPr lang="pl-PL" b="1" dirty="0"/>
              <a:t> the </a:t>
            </a:r>
            <a:r>
              <a:rPr lang="pl-PL" b="1" dirty="0" err="1"/>
              <a:t>todo-rest</a:t>
            </a:r>
            <a:r>
              <a:rPr lang="pl-PL" b="1" dirty="0"/>
              <a:t>/</a:t>
            </a:r>
            <a:r>
              <a:rPr lang="pl-PL" b="1" dirty="0" err="1"/>
              <a:t>README.md</a:t>
            </a:r>
            <a:r>
              <a:rPr lang="pl-PL" b="1" dirty="0"/>
              <a:t> for </a:t>
            </a:r>
            <a:r>
              <a:rPr lang="pl-PL" b="1" dirty="0" err="1"/>
              <a:t>more</a:t>
            </a:r>
            <a:r>
              <a:rPr lang="pl-PL" b="1" dirty="0"/>
              <a:t> </a:t>
            </a:r>
            <a:r>
              <a:rPr lang="pl-PL" b="1" dirty="0" err="1"/>
              <a:t>details</a:t>
            </a:r>
            <a:endParaRPr lang="pl-PL" b="1" dirty="0"/>
          </a:p>
          <a:p>
            <a:r>
              <a:rPr lang="pl-PL" b="1" dirty="0" err="1"/>
              <a:t>Your</a:t>
            </a:r>
            <a:r>
              <a:rPr lang="pl-PL" b="1" dirty="0"/>
              <a:t> </a:t>
            </a:r>
            <a:r>
              <a:rPr lang="pl-PL" b="1" dirty="0" err="1"/>
              <a:t>implementation</a:t>
            </a:r>
            <a:r>
              <a:rPr lang="pl-PL" b="1" dirty="0"/>
              <a:t> </a:t>
            </a:r>
            <a:r>
              <a:rPr lang="pl-PL" b="1" dirty="0" err="1"/>
              <a:t>should</a:t>
            </a:r>
            <a:r>
              <a:rPr lang="pl-PL" b="1" dirty="0"/>
              <a:t> pass </a:t>
            </a:r>
            <a:r>
              <a:rPr lang="pl-PL" b="1" dirty="0" err="1"/>
              <a:t>test_todo.py</a:t>
            </a:r>
            <a:r>
              <a:rPr lang="pl-PL" b="1" dirty="0"/>
              <a:t> test </a:t>
            </a:r>
            <a:r>
              <a:rPr lang="pl-PL" b="1" dirty="0" err="1"/>
              <a:t>case</a:t>
            </a:r>
            <a:endParaRPr lang="pl-PL" b="1" dirty="0"/>
          </a:p>
          <a:p>
            <a:r>
              <a:rPr lang="pl-PL" dirty="0" err="1"/>
              <a:t>Create</a:t>
            </a:r>
            <a:r>
              <a:rPr lang="pl-PL" dirty="0"/>
              <a:t> a PR with </a:t>
            </a:r>
            <a:r>
              <a:rPr lang="pl-PL" dirty="0" err="1"/>
              <a:t>solution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send</a:t>
            </a:r>
            <a:r>
              <a:rPr lang="pl-PL" dirty="0"/>
              <a:t> a zip </a:t>
            </a:r>
            <a:r>
              <a:rPr lang="pl-PL" dirty="0" err="1"/>
              <a:t>archive</a:t>
            </a:r>
            <a:r>
              <a:rPr lang="pl-PL" dirty="0"/>
              <a:t> to </a:t>
            </a:r>
            <a:r>
              <a:rPr lang="pl-PL" dirty="0" err="1"/>
              <a:t>p@czarnota.io</a:t>
            </a:r>
            <a:endParaRPr lang="pl-P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24D4D-6E5B-43B5-BB75-FFB9E667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Public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84000-F2F5-4F76-9FEE-B573957C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fi-FI" smtClean="0"/>
              <a:pPr/>
              <a:t>109</a:t>
            </a:fld>
            <a:endParaRPr lang="fi-FI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68DEE6B-AFFC-499C-83E2-2B56C0B7D4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459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mkfifo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Message </a:t>
            </a:r>
            <a:r>
              <a:rPr lang="pl-PL" sz="1200" dirty="0" err="1">
                <a:solidFill>
                  <a:srgbClr val="A2A1A1"/>
                </a:solidFill>
              </a:rPr>
              <a:t>queues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mq_open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memory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shm_open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mmap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Unix </a:t>
            </a:r>
            <a:r>
              <a:rPr lang="pl-PL" sz="1200" dirty="0" err="1">
                <a:solidFill>
                  <a:srgbClr val="A2A1A1"/>
                </a:solidFill>
              </a:rPr>
              <a:t>domain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sockets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socket</a:t>
            </a:r>
            <a:r>
              <a:rPr lang="pl-PL" sz="1200" dirty="0">
                <a:solidFill>
                  <a:srgbClr val="A2A1A1"/>
                </a:solidFill>
              </a:rPr>
              <a:t>(AF_UNIX, …), </a:t>
            </a:r>
            <a:r>
              <a:rPr lang="pl-PL" sz="1200" dirty="0" err="1">
                <a:solidFill>
                  <a:srgbClr val="A2A1A1"/>
                </a:solidFill>
              </a:rPr>
              <a:t>socket</a:t>
            </a:r>
            <a:r>
              <a:rPr lang="pl-PL" sz="1200" dirty="0">
                <a:solidFill>
                  <a:srgbClr val="A2A1A1"/>
                </a:solidFill>
              </a:rPr>
              <a:t>(AF_LOCAL, …)</a:t>
            </a:r>
          </a:p>
          <a:p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1">
            <a:extLst>
              <a:ext uri="{FF2B5EF4-FFF2-40B4-BE49-F238E27FC236}">
                <a16:creationId xmlns:a16="http://schemas.microsoft.com/office/drawing/2014/main" id="{BC5670E6-3F0E-7848-88AA-F8CA4F335D2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solidFill>
            <a:schemeClr val="tx1"/>
          </a:solidFill>
        </p:spPr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96353DE4-763A-764F-9FCE-2EC72546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Further</a:t>
            </a:r>
            <a:r>
              <a:rPr lang="pl-PL" dirty="0"/>
              <a:t> </a:t>
            </a:r>
            <a:r>
              <a:rPr lang="pl-PL" dirty="0" err="1"/>
              <a:t>reading</a:t>
            </a:r>
            <a:endParaRPr lang="pl-PL" dirty="0"/>
          </a:p>
        </p:txBody>
      </p:sp>
      <p:sp>
        <p:nvSpPr>
          <p:cNvPr id="13" name="Symbol zastępczy zawartości 12">
            <a:extLst>
              <a:ext uri="{FF2B5EF4-FFF2-40B4-BE49-F238E27FC236}">
                <a16:creationId xmlns:a16="http://schemas.microsoft.com/office/drawing/2014/main" id="{9117AAFE-A842-DB4D-AA6A-50316340614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pl-PL" sz="1200" dirty="0">
                <a:hlinkClick r:id="rId2"/>
              </a:rPr>
              <a:t>https://martinfowler.com/articles/richardsonMaturityModel.html</a:t>
            </a:r>
            <a:endParaRPr lang="pl-PL" sz="1200" dirty="0"/>
          </a:p>
          <a:p>
            <a:r>
              <a:rPr lang="pl-PL" sz="1200" dirty="0">
                <a:hlinkClick r:id="rId3"/>
              </a:rPr>
              <a:t>https://graphql.org</a:t>
            </a:r>
            <a:endParaRPr lang="pl-PL" sz="1200" dirty="0"/>
          </a:p>
          <a:p>
            <a:r>
              <a:rPr lang="pl-PL" sz="1200" dirty="0">
                <a:hlinkClick r:id="rId4"/>
              </a:rPr>
              <a:t>https://www.twilio.com/blog/graphql-api-python-flask-ariadne</a:t>
            </a:r>
            <a:endParaRPr lang="pl-PL" sz="1200" dirty="0"/>
          </a:p>
          <a:p>
            <a:r>
              <a:rPr lang="pl-PL" sz="1200" dirty="0">
                <a:hlinkClick r:id="rId5"/>
              </a:rPr>
              <a:t>https://marekwywial.name/posts/blog20130813python-soap-server-flask-wsdl-generation.html</a:t>
            </a:r>
            <a:endParaRPr lang="pl-PL" sz="1200" dirty="0"/>
          </a:p>
          <a:p>
            <a:r>
              <a:rPr lang="pl-PL" sz="1200" dirty="0">
                <a:hlinkClick r:id="rId6"/>
              </a:rPr>
              <a:t>http://omniorb.sourceforge.net/omnipy42/omniORBpy/</a:t>
            </a:r>
            <a:endParaRPr lang="pl-PL" sz="1200" dirty="0"/>
          </a:p>
          <a:p>
            <a:r>
              <a:rPr lang="pl-PL" sz="1200" dirty="0">
                <a:hlinkClick r:id="rId7"/>
              </a:rPr>
              <a:t>https://tldp.org/LDP/lpg/node7.html</a:t>
            </a:r>
            <a:endParaRPr lang="pl-PL" sz="1200" dirty="0"/>
          </a:p>
          <a:p>
            <a:r>
              <a:rPr lang="pl-PL" sz="1200" dirty="0">
                <a:hlinkClick r:id="rId8"/>
              </a:rPr>
              <a:t>https://beej.us/guide/bgnet/</a:t>
            </a:r>
            <a:endParaRPr lang="pl-PL" sz="1200" dirty="0"/>
          </a:p>
          <a:p>
            <a:r>
              <a:rPr lang="pl-PL" sz="1200" dirty="0">
                <a:hlinkClick r:id="rId9"/>
              </a:rPr>
              <a:t>https://flask.palletsprojects.com/en/1.1.x/</a:t>
            </a:r>
            <a:endParaRPr lang="pl-PL" sz="1200" dirty="0"/>
          </a:p>
          <a:p>
            <a:endParaRPr lang="pl-PL" sz="1200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5E3865C-E763-EE4D-88C9-FD7CA63F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198EDC1-C233-8044-8137-17FE1FCB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110</a:t>
            </a:fld>
            <a:endParaRPr lang="en-GB" noProof="0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DCA70FD-1B8F-2A42-99B5-85CC874DA2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8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57974" y="3974033"/>
            <a:ext cx="2480840" cy="805525"/>
          </a:xfrm>
        </p:spPr>
        <p:txBody>
          <a:bodyPr/>
          <a:lstStyle/>
          <a:p>
            <a:pPr algn="l"/>
            <a:r>
              <a:rPr lang="pl-PL" dirty="0"/>
              <a:t>Przemysław Czarnota</a:t>
            </a:r>
          </a:p>
          <a:p>
            <a:pPr algn="l"/>
            <a:r>
              <a:rPr lang="pl-PL" dirty="0"/>
              <a:t>Software </a:t>
            </a:r>
            <a:r>
              <a:rPr lang="pl-PL" dirty="0" err="1"/>
              <a:t>Engineer</a:t>
            </a:r>
            <a:endParaRPr lang="pl-PL" dirty="0"/>
          </a:p>
          <a:p>
            <a:pPr algn="l"/>
            <a:r>
              <a:rPr lang="pl-PL" dirty="0" err="1"/>
              <a:t>TietoEVRY</a:t>
            </a:r>
            <a:r>
              <a:rPr lang="pl-PL" dirty="0"/>
              <a:t>, Delivery &amp; Operations</a:t>
            </a:r>
          </a:p>
          <a:p>
            <a:pPr algn="l"/>
            <a:r>
              <a:rPr lang="pl-PL" dirty="0" err="1"/>
              <a:t>przemyslaw.czarnota@tietoevry.com</a:t>
            </a:r>
            <a:endParaRPr lang="pl-PL" dirty="0"/>
          </a:p>
          <a:p>
            <a:pPr algn="l"/>
            <a:r>
              <a:rPr lang="en-GB" dirty="0" err="1"/>
              <a:t>p@czarnota.io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40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mkfifo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Message </a:t>
            </a:r>
            <a:r>
              <a:rPr lang="pl-PL" sz="1200" dirty="0" err="1">
                <a:solidFill>
                  <a:srgbClr val="A2A1A1"/>
                </a:solidFill>
              </a:rPr>
              <a:t>queues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mq_open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memory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shm_open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mmap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Unix </a:t>
            </a:r>
            <a:r>
              <a:rPr lang="pl-PL" sz="1200" dirty="0" err="1">
                <a:solidFill>
                  <a:srgbClr val="A2A1A1"/>
                </a:solidFill>
              </a:rPr>
              <a:t>domain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sockets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socket</a:t>
            </a:r>
            <a:r>
              <a:rPr lang="pl-PL" sz="1200" dirty="0">
                <a:solidFill>
                  <a:srgbClr val="A2A1A1"/>
                </a:solidFill>
              </a:rPr>
              <a:t>(AF_UNIX, …), </a:t>
            </a:r>
            <a:r>
              <a:rPr lang="pl-PL" sz="1200" dirty="0" err="1">
                <a:solidFill>
                  <a:srgbClr val="A2A1A1"/>
                </a:solidFill>
              </a:rPr>
              <a:t>socket</a:t>
            </a:r>
            <a:r>
              <a:rPr lang="pl-PL" sz="1200" dirty="0">
                <a:solidFill>
                  <a:srgbClr val="A2A1A1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/>
              <a:t>Network </a:t>
            </a:r>
            <a:r>
              <a:rPr lang="pl-PL" sz="1200" dirty="0" err="1"/>
              <a:t>sockets</a:t>
            </a:r>
            <a:endParaRPr lang="pl-PL" sz="1200" dirty="0"/>
          </a:p>
          <a:p>
            <a:pPr marL="742950" lvl="1" indent="-285750">
              <a:buFontTx/>
              <a:buChar char="-"/>
            </a:pPr>
            <a:r>
              <a:rPr lang="pl-PL" sz="1200" dirty="0" err="1"/>
              <a:t>socket</a:t>
            </a:r>
            <a:r>
              <a:rPr lang="pl-PL" sz="1200" dirty="0"/>
              <a:t>(AF_INET,…) </a:t>
            </a:r>
            <a:r>
              <a:rPr lang="pl-PL" sz="1200" dirty="0" err="1"/>
              <a:t>socket</a:t>
            </a:r>
            <a:r>
              <a:rPr lang="pl-PL" sz="1200" dirty="0"/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831" b="7831"/>
          <a:stretch/>
        </p:blipFill>
        <p:spPr>
          <a:xfrm>
            <a:off x="0" y="0"/>
            <a:ext cx="9144000" cy="5143500"/>
          </a:xfrm>
        </p:spPr>
      </p:pic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Let’s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talk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about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network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sockets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34F8056-0F7C-1343-A41D-2CD91FD6DB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180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idea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simple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14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1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We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have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two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possibly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more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15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Each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one of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them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opens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a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16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5"/>
            <a:ext cx="1956753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12877" y="1789905"/>
            <a:ext cx="1956753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</p:txBody>
      </p:sp>
    </p:spTree>
    <p:extLst>
      <p:ext uri="{BB962C8B-B14F-4D97-AF65-F5344CB8AC3E}">
        <p14:creationId xmlns:p14="http://schemas.microsoft.com/office/powerpoint/2010/main" val="325993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Server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starts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listening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17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5"/>
            <a:ext cx="1956753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24752" y="1789905"/>
            <a:ext cx="1956753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bind(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addr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604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Client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server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accepts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a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connection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18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4"/>
            <a:ext cx="1956753" cy="26334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12877" y="1789904"/>
            <a:ext cx="1956753" cy="2235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bind(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addr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accept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446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They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start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talking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19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4"/>
            <a:ext cx="1956753" cy="26334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12877" y="1789904"/>
            <a:ext cx="1956753" cy="2235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bind(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addr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accept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59185ABC-D2FF-6B4A-B0FB-7DA47290510F}"/>
              </a:ext>
            </a:extLst>
          </p:cNvPr>
          <p:cNvCxnSpPr/>
          <p:nvPr/>
        </p:nvCxnSpPr>
        <p:spPr>
          <a:xfrm>
            <a:off x="4572000" y="3562597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8E6018E7-C9BE-B446-8305-5667341CDF18}"/>
              </a:ext>
            </a:extLst>
          </p:cNvPr>
          <p:cNvCxnSpPr/>
          <p:nvPr/>
        </p:nvCxnSpPr>
        <p:spPr>
          <a:xfrm flipH="1">
            <a:off x="4572000" y="3837246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6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E8482E11-2065-0D44-ACCC-39C90795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97" y="676318"/>
            <a:ext cx="6214390" cy="2455200"/>
          </a:xfrm>
        </p:spPr>
        <p:txBody>
          <a:bodyPr/>
          <a:lstStyle/>
          <a:p>
            <a:r>
              <a:rPr lang="pl-PL" sz="4400" dirty="0"/>
              <a:t>The </a:t>
            </a:r>
            <a:r>
              <a:rPr lang="pl-PL" sz="4400" dirty="0" err="1"/>
              <a:t>difference</a:t>
            </a:r>
            <a:r>
              <a:rPr lang="pl-PL" sz="4400" dirty="0"/>
              <a:t> </a:t>
            </a:r>
            <a:r>
              <a:rPr lang="pl-PL" sz="4400" dirty="0" err="1"/>
              <a:t>between</a:t>
            </a:r>
            <a:r>
              <a:rPr lang="pl-PL" sz="4400" dirty="0"/>
              <a:t> </a:t>
            </a:r>
            <a:r>
              <a:rPr lang="pl-PL" sz="4400" dirty="0" err="1"/>
              <a:t>process</a:t>
            </a:r>
            <a:r>
              <a:rPr lang="pl-PL" sz="4400" dirty="0"/>
              <a:t> and a </a:t>
            </a:r>
            <a:r>
              <a:rPr lang="pl-PL" sz="4400" dirty="0" err="1"/>
              <a:t>computer</a:t>
            </a:r>
            <a:r>
              <a:rPr lang="pl-PL" sz="4400" dirty="0"/>
              <a:t> program?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613143F7-2238-C644-9D4B-CC7391FCED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C3659740-691D-504E-94F4-AAC230AE4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86D41FAC-B39C-F440-911C-19DC7E8D23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29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Eventually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disconnects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20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4"/>
            <a:ext cx="1956753" cy="26334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close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12877" y="1789904"/>
            <a:ext cx="1956753" cy="22358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bind(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addr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accept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59185ABC-D2FF-6B4A-B0FB-7DA47290510F}"/>
              </a:ext>
            </a:extLst>
          </p:cNvPr>
          <p:cNvCxnSpPr/>
          <p:nvPr/>
        </p:nvCxnSpPr>
        <p:spPr>
          <a:xfrm>
            <a:off x="4572000" y="3562597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8E6018E7-C9BE-B446-8305-5667341CDF18}"/>
              </a:ext>
            </a:extLst>
          </p:cNvPr>
          <p:cNvCxnSpPr/>
          <p:nvPr/>
        </p:nvCxnSpPr>
        <p:spPr>
          <a:xfrm flipH="1">
            <a:off x="4572000" y="3837246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3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1" y="720158"/>
            <a:ext cx="6228299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And one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day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the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server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will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stop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listening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21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Obraz 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F577A02F-7F29-EF42-8989-49C4AE669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8" name="Obraz 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D9019C26-AD0D-5545-9480-1E276BA91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452A17B8-C8F2-0442-8756-802A7D2D7706}"/>
              </a:ext>
            </a:extLst>
          </p:cNvPr>
          <p:cNvSpPr txBox="1">
            <a:spLocks/>
          </p:cNvSpPr>
          <p:nvPr/>
        </p:nvSpPr>
        <p:spPr>
          <a:xfrm>
            <a:off x="2709043" y="1789904"/>
            <a:ext cx="1956753" cy="26334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connect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close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98812A15-67E7-B34D-ADA2-F54F1C33D3D1}"/>
              </a:ext>
            </a:extLst>
          </p:cNvPr>
          <p:cNvSpPr txBox="1">
            <a:spLocks/>
          </p:cNvSpPr>
          <p:nvPr/>
        </p:nvSpPr>
        <p:spPr>
          <a:xfrm>
            <a:off x="5312877" y="1789904"/>
            <a:ext cx="1956753" cy="30390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(…)</a:t>
            </a:r>
          </a:p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bind(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addr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listen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=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accept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fd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read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msg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r>
              <a:rPr lang="pl-PL" dirty="0" err="1">
                <a:solidFill>
                  <a:schemeClr val="tx1"/>
                </a:solidFill>
              </a:rPr>
              <a:t>write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cfd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resp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endParaRPr lang="pl-PL" dirty="0">
              <a:solidFill>
                <a:schemeClr val="tx1"/>
              </a:solidFill>
            </a:endParaRPr>
          </a:p>
          <a:p>
            <a:endParaRPr lang="pl-PL" dirty="0">
              <a:solidFill>
                <a:schemeClr val="tx1"/>
              </a:solidFill>
            </a:endParaRPr>
          </a:p>
          <a:p>
            <a:r>
              <a:rPr lang="pl-PL" dirty="0" err="1">
                <a:solidFill>
                  <a:schemeClr val="tx1"/>
                </a:solidFill>
              </a:rPr>
              <a:t>close</a:t>
            </a:r>
            <a:r>
              <a:rPr lang="pl-PL" dirty="0">
                <a:solidFill>
                  <a:schemeClr val="tx1"/>
                </a:solidFill>
              </a:rPr>
              <a:t>(</a:t>
            </a:r>
            <a:r>
              <a:rPr lang="pl-PL" dirty="0" err="1">
                <a:solidFill>
                  <a:schemeClr val="tx1"/>
                </a:solidFill>
              </a:rPr>
              <a:t>fd</a:t>
            </a:r>
            <a:r>
              <a:rPr lang="pl-PL" dirty="0">
                <a:solidFill>
                  <a:schemeClr val="tx1"/>
                </a:solidFill>
              </a:rPr>
              <a:t>)</a:t>
            </a:r>
          </a:p>
          <a:p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59185ABC-D2FF-6B4A-B0FB-7DA47290510F}"/>
              </a:ext>
            </a:extLst>
          </p:cNvPr>
          <p:cNvCxnSpPr/>
          <p:nvPr/>
        </p:nvCxnSpPr>
        <p:spPr>
          <a:xfrm>
            <a:off x="4572000" y="3562597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8E6018E7-C9BE-B446-8305-5667341CDF18}"/>
              </a:ext>
            </a:extLst>
          </p:cNvPr>
          <p:cNvCxnSpPr/>
          <p:nvPr/>
        </p:nvCxnSpPr>
        <p:spPr>
          <a:xfrm flipH="1">
            <a:off x="4572000" y="3837246"/>
            <a:ext cx="534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8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831" b="7831"/>
          <a:stretch/>
        </p:blipFill>
        <p:spPr>
          <a:xfrm>
            <a:off x="0" y="0"/>
            <a:ext cx="9144000" cy="5143500"/>
          </a:xfrm>
        </p:spPr>
      </p:pic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00" y="2188379"/>
            <a:ext cx="5205600" cy="1584000"/>
          </a:xfrm>
        </p:spPr>
        <p:txBody>
          <a:bodyPr/>
          <a:lstStyle/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goes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on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beneath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the network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sockets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34F8056-0F7C-1343-A41D-2CD91FD6DB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030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23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94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24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817AB-8AAC-724C-B71B-5ECFC10B74DD}"/>
              </a:ext>
            </a:extLst>
          </p:cNvPr>
          <p:cNvSpPr txBox="1"/>
          <p:nvPr/>
        </p:nvSpPr>
        <p:spPr>
          <a:xfrm>
            <a:off x="532150" y="2098210"/>
            <a:ext cx="143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here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4F16381E-E08E-5848-9842-F720FC4FBE64}"/>
              </a:ext>
            </a:extLst>
          </p:cNvPr>
          <p:cNvCxnSpPr>
            <a:cxnSpLocks/>
          </p:cNvCxnSpPr>
          <p:nvPr/>
        </p:nvCxnSpPr>
        <p:spPr>
          <a:xfrm>
            <a:off x="2250140" y="2330383"/>
            <a:ext cx="1116000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3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25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817AB-8AAC-724C-B71B-5ECFC10B74DD}"/>
              </a:ext>
            </a:extLst>
          </p:cNvPr>
          <p:cNvSpPr txBox="1"/>
          <p:nvPr/>
        </p:nvSpPr>
        <p:spPr>
          <a:xfrm>
            <a:off x="532150" y="2098210"/>
            <a:ext cx="143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here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4F16381E-E08E-5848-9842-F720FC4FBE64}"/>
              </a:ext>
            </a:extLst>
          </p:cNvPr>
          <p:cNvCxnSpPr>
            <a:cxnSpLocks/>
          </p:cNvCxnSpPr>
          <p:nvPr/>
        </p:nvCxnSpPr>
        <p:spPr>
          <a:xfrm>
            <a:off x="2250140" y="2330383"/>
            <a:ext cx="1116000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67E00EB8-451E-BC43-9DE7-ACAAB19AE701}"/>
              </a:ext>
            </a:extLst>
          </p:cNvPr>
          <p:cNvCxnSpPr>
            <a:cxnSpLocks/>
          </p:cNvCxnSpPr>
          <p:nvPr/>
        </p:nvCxnSpPr>
        <p:spPr>
          <a:xfrm>
            <a:off x="2250140" y="3032810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63BE7D3-4676-BA4C-A493-807A195B1FDD}"/>
              </a:ext>
            </a:extLst>
          </p:cNvPr>
          <p:cNvSpPr txBox="1"/>
          <p:nvPr/>
        </p:nvSpPr>
        <p:spPr>
          <a:xfrm>
            <a:off x="528486" y="2894311"/>
            <a:ext cx="1894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OS network </a:t>
            </a:r>
            <a:r>
              <a:rPr lang="pl-PL" sz="1200" dirty="0" err="1">
                <a:solidFill>
                  <a:schemeClr val="bg2"/>
                </a:solidFill>
              </a:rPr>
              <a:t>stack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2EEE4EB7-C95E-F944-823D-39699677EE3A}"/>
              </a:ext>
            </a:extLst>
          </p:cNvPr>
          <p:cNvSpPr/>
          <p:nvPr/>
        </p:nvSpPr>
        <p:spPr>
          <a:xfrm>
            <a:off x="3366140" y="2509376"/>
            <a:ext cx="4927961" cy="87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533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26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817AB-8AAC-724C-B71B-5ECFC10B74DD}"/>
              </a:ext>
            </a:extLst>
          </p:cNvPr>
          <p:cNvSpPr txBox="1"/>
          <p:nvPr/>
        </p:nvSpPr>
        <p:spPr>
          <a:xfrm>
            <a:off x="532150" y="2098210"/>
            <a:ext cx="143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here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4F16381E-E08E-5848-9842-F720FC4FBE64}"/>
              </a:ext>
            </a:extLst>
          </p:cNvPr>
          <p:cNvCxnSpPr>
            <a:cxnSpLocks/>
          </p:cNvCxnSpPr>
          <p:nvPr/>
        </p:nvCxnSpPr>
        <p:spPr>
          <a:xfrm>
            <a:off x="2250140" y="2330383"/>
            <a:ext cx="1116000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67E00EB8-451E-BC43-9DE7-ACAAB19AE701}"/>
              </a:ext>
            </a:extLst>
          </p:cNvPr>
          <p:cNvCxnSpPr>
            <a:cxnSpLocks/>
          </p:cNvCxnSpPr>
          <p:nvPr/>
        </p:nvCxnSpPr>
        <p:spPr>
          <a:xfrm>
            <a:off x="2250140" y="3032810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4741C566-3E11-8B40-A8F1-0A9DC3D8EBC0}"/>
              </a:ext>
            </a:extLst>
          </p:cNvPr>
          <p:cNvSpPr/>
          <p:nvPr/>
        </p:nvSpPr>
        <p:spPr>
          <a:xfrm>
            <a:off x="3366140" y="2509376"/>
            <a:ext cx="4927961" cy="87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63BE7D3-4676-BA4C-A493-807A195B1FDD}"/>
              </a:ext>
            </a:extLst>
          </p:cNvPr>
          <p:cNvSpPr txBox="1"/>
          <p:nvPr/>
        </p:nvSpPr>
        <p:spPr>
          <a:xfrm>
            <a:off x="528486" y="2894311"/>
            <a:ext cx="1894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OS network </a:t>
            </a:r>
            <a:r>
              <a:rPr lang="pl-PL" sz="1200" dirty="0" err="1">
                <a:solidFill>
                  <a:schemeClr val="bg2"/>
                </a:solidFill>
              </a:rPr>
              <a:t>stack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D7B200FD-4D29-384D-92B1-33703C73E2A8}"/>
              </a:ext>
            </a:extLst>
          </p:cNvPr>
          <p:cNvCxnSpPr>
            <a:cxnSpLocks/>
          </p:cNvCxnSpPr>
          <p:nvPr/>
        </p:nvCxnSpPr>
        <p:spPr>
          <a:xfrm>
            <a:off x="2250140" y="3611023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0D57B03F-3C94-CE4E-82A8-ECF55B990698}"/>
              </a:ext>
            </a:extLst>
          </p:cNvPr>
          <p:cNvSpPr txBox="1"/>
          <p:nvPr/>
        </p:nvSpPr>
        <p:spPr>
          <a:xfrm>
            <a:off x="540266" y="3355038"/>
            <a:ext cx="184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Your</a:t>
            </a:r>
            <a:r>
              <a:rPr lang="pl-PL" sz="1200" dirty="0"/>
              <a:t> network </a:t>
            </a:r>
            <a:r>
              <a:rPr lang="pl-PL" sz="1200" dirty="0" err="1"/>
              <a:t>card</a:t>
            </a:r>
            <a:r>
              <a:rPr lang="pl-PL" sz="1200" dirty="0"/>
              <a:t> and </a:t>
            </a:r>
            <a:r>
              <a:rPr lang="pl-PL" sz="1200" dirty="0" err="1"/>
              <a:t>its</a:t>
            </a:r>
            <a:r>
              <a:rPr lang="pl-PL" sz="1200" dirty="0"/>
              <a:t> driver</a:t>
            </a:r>
          </a:p>
        </p:txBody>
      </p:sp>
    </p:spTree>
    <p:extLst>
      <p:ext uri="{BB962C8B-B14F-4D97-AF65-F5344CB8AC3E}">
        <p14:creationId xmlns:p14="http://schemas.microsoft.com/office/powerpoint/2010/main" val="3775961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27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817AB-8AAC-724C-B71B-5ECFC10B74DD}"/>
              </a:ext>
            </a:extLst>
          </p:cNvPr>
          <p:cNvSpPr txBox="1"/>
          <p:nvPr/>
        </p:nvSpPr>
        <p:spPr>
          <a:xfrm>
            <a:off x="532150" y="2098210"/>
            <a:ext cx="143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here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4F16381E-E08E-5848-9842-F720FC4FBE64}"/>
              </a:ext>
            </a:extLst>
          </p:cNvPr>
          <p:cNvCxnSpPr>
            <a:cxnSpLocks/>
          </p:cNvCxnSpPr>
          <p:nvPr/>
        </p:nvCxnSpPr>
        <p:spPr>
          <a:xfrm>
            <a:off x="2250140" y="2330383"/>
            <a:ext cx="1116000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67E00EB8-451E-BC43-9DE7-ACAAB19AE701}"/>
              </a:ext>
            </a:extLst>
          </p:cNvPr>
          <p:cNvCxnSpPr>
            <a:cxnSpLocks/>
          </p:cNvCxnSpPr>
          <p:nvPr/>
        </p:nvCxnSpPr>
        <p:spPr>
          <a:xfrm>
            <a:off x="2250140" y="3032810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4741C566-3E11-8B40-A8F1-0A9DC3D8EBC0}"/>
              </a:ext>
            </a:extLst>
          </p:cNvPr>
          <p:cNvSpPr/>
          <p:nvPr/>
        </p:nvSpPr>
        <p:spPr>
          <a:xfrm>
            <a:off x="3366140" y="2509376"/>
            <a:ext cx="4927961" cy="87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63BE7D3-4676-BA4C-A493-807A195B1FDD}"/>
              </a:ext>
            </a:extLst>
          </p:cNvPr>
          <p:cNvSpPr txBox="1"/>
          <p:nvPr/>
        </p:nvSpPr>
        <p:spPr>
          <a:xfrm>
            <a:off x="528486" y="2894311"/>
            <a:ext cx="1894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OS network </a:t>
            </a:r>
            <a:r>
              <a:rPr lang="pl-PL" sz="1200" dirty="0" err="1">
                <a:solidFill>
                  <a:schemeClr val="bg2"/>
                </a:solidFill>
              </a:rPr>
              <a:t>stack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D7B200FD-4D29-384D-92B1-33703C73E2A8}"/>
              </a:ext>
            </a:extLst>
          </p:cNvPr>
          <p:cNvCxnSpPr>
            <a:cxnSpLocks/>
          </p:cNvCxnSpPr>
          <p:nvPr/>
        </p:nvCxnSpPr>
        <p:spPr>
          <a:xfrm>
            <a:off x="2250140" y="3611023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0D57B03F-3C94-CE4E-82A8-ECF55B990698}"/>
              </a:ext>
            </a:extLst>
          </p:cNvPr>
          <p:cNvSpPr txBox="1"/>
          <p:nvPr/>
        </p:nvSpPr>
        <p:spPr>
          <a:xfrm>
            <a:off x="540266" y="3355038"/>
            <a:ext cx="184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Your</a:t>
            </a:r>
            <a:r>
              <a:rPr lang="pl-PL" sz="1200" dirty="0"/>
              <a:t> network </a:t>
            </a:r>
            <a:r>
              <a:rPr lang="pl-PL" sz="1200" dirty="0" err="1"/>
              <a:t>card</a:t>
            </a:r>
            <a:r>
              <a:rPr lang="pl-PL" sz="1200" dirty="0"/>
              <a:t> and </a:t>
            </a:r>
            <a:r>
              <a:rPr lang="pl-PL" sz="1200" dirty="0" err="1"/>
              <a:t>its</a:t>
            </a:r>
            <a:r>
              <a:rPr lang="pl-PL" sz="1200" dirty="0"/>
              <a:t> driver</a:t>
            </a: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6B03310F-B1BB-B640-BCB3-517D1AADD3F4}"/>
              </a:ext>
            </a:extLst>
          </p:cNvPr>
          <p:cNvCxnSpPr>
            <a:cxnSpLocks/>
          </p:cNvCxnSpPr>
          <p:nvPr/>
        </p:nvCxnSpPr>
        <p:spPr>
          <a:xfrm>
            <a:off x="2250140" y="4072688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ABC45C40-D5EF-4E47-B56A-C25434DA8D55}"/>
              </a:ext>
            </a:extLst>
          </p:cNvPr>
          <p:cNvSpPr txBox="1"/>
          <p:nvPr/>
        </p:nvSpPr>
        <p:spPr>
          <a:xfrm>
            <a:off x="540266" y="3816703"/>
            <a:ext cx="184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The </a:t>
            </a:r>
            <a:r>
              <a:rPr lang="pl-PL" sz="1200" dirty="0" err="1"/>
              <a:t>wires</a:t>
            </a:r>
            <a:r>
              <a:rPr lang="pl-PL" sz="1200" dirty="0"/>
              <a:t> </a:t>
            </a:r>
            <a:r>
              <a:rPr lang="pl-PL" sz="1200" dirty="0" err="1"/>
              <a:t>or</a:t>
            </a:r>
            <a:r>
              <a:rPr lang="pl-PL" sz="1200" dirty="0"/>
              <a:t> radio </a:t>
            </a:r>
            <a:r>
              <a:rPr lang="pl-PL" sz="1200" dirty="0" err="1"/>
              <a:t>waves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70680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3400314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The OSI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28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767" y="768096"/>
            <a:ext cx="4896099" cy="350632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60EF1C4-62AE-6641-ADE7-AC2BC91E6F5E}"/>
              </a:ext>
            </a:extLst>
          </p:cNvPr>
          <p:cNvSpPr txBox="1"/>
          <p:nvPr/>
        </p:nvSpPr>
        <p:spPr>
          <a:xfrm>
            <a:off x="493139" y="1081937"/>
            <a:ext cx="258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When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place a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in the network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, </a:t>
            </a:r>
            <a:r>
              <a:rPr lang="pl-PL" sz="1200" dirty="0" err="1">
                <a:solidFill>
                  <a:schemeClr val="bg2"/>
                </a:solidFill>
              </a:rPr>
              <a:t>you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message</a:t>
            </a:r>
            <a:r>
              <a:rPr lang="pl-PL" sz="1200" dirty="0">
                <a:solidFill>
                  <a:schemeClr val="bg2"/>
                </a:solidFill>
              </a:rPr>
              <a:t> „</a:t>
            </a:r>
            <a:r>
              <a:rPr lang="pl-PL" sz="1200" dirty="0" err="1">
                <a:solidFill>
                  <a:schemeClr val="bg2"/>
                </a:solidFill>
              </a:rPr>
              <a:t>goes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through</a:t>
            </a:r>
            <a:r>
              <a:rPr lang="pl-PL" sz="1200" dirty="0">
                <a:solidFill>
                  <a:schemeClr val="bg2"/>
                </a:solidFill>
              </a:rPr>
              <a:t>” </a:t>
            </a:r>
            <a:r>
              <a:rPr lang="pl-PL" sz="1200" dirty="0" err="1">
                <a:solidFill>
                  <a:schemeClr val="bg2"/>
                </a:solidFill>
              </a:rPr>
              <a:t>all</a:t>
            </a:r>
            <a:r>
              <a:rPr lang="pl-PL" sz="1200" dirty="0">
                <a:solidFill>
                  <a:schemeClr val="bg2"/>
                </a:solidFill>
              </a:rPr>
              <a:t> of </a:t>
            </a:r>
            <a:r>
              <a:rPr lang="pl-PL" sz="1200" dirty="0" err="1">
                <a:solidFill>
                  <a:schemeClr val="bg2"/>
                </a:solidFill>
              </a:rPr>
              <a:t>these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stages</a:t>
            </a:r>
            <a:endParaRPr lang="pl-PL" sz="1200" dirty="0">
              <a:solidFill>
                <a:schemeClr val="bg2"/>
              </a:solidFill>
            </a:endParaRPr>
          </a:p>
          <a:p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817AB-8AAC-724C-B71B-5ECFC10B74DD}"/>
              </a:ext>
            </a:extLst>
          </p:cNvPr>
          <p:cNvSpPr txBox="1"/>
          <p:nvPr/>
        </p:nvSpPr>
        <p:spPr>
          <a:xfrm>
            <a:off x="532150" y="2098210"/>
            <a:ext cx="143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here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4F16381E-E08E-5848-9842-F720FC4FBE64}"/>
              </a:ext>
            </a:extLst>
          </p:cNvPr>
          <p:cNvCxnSpPr>
            <a:cxnSpLocks/>
          </p:cNvCxnSpPr>
          <p:nvPr/>
        </p:nvCxnSpPr>
        <p:spPr>
          <a:xfrm>
            <a:off x="2250140" y="2330383"/>
            <a:ext cx="1116000" cy="0"/>
          </a:xfrm>
          <a:prstGeom prst="straightConnector1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67E00EB8-451E-BC43-9DE7-ACAAB19AE701}"/>
              </a:ext>
            </a:extLst>
          </p:cNvPr>
          <p:cNvCxnSpPr>
            <a:cxnSpLocks/>
          </p:cNvCxnSpPr>
          <p:nvPr/>
        </p:nvCxnSpPr>
        <p:spPr>
          <a:xfrm>
            <a:off x="2250140" y="3032810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Prostokąt 19">
            <a:extLst>
              <a:ext uri="{FF2B5EF4-FFF2-40B4-BE49-F238E27FC236}">
                <a16:creationId xmlns:a16="http://schemas.microsoft.com/office/drawing/2014/main" id="{4741C566-3E11-8B40-A8F1-0A9DC3D8EBC0}"/>
              </a:ext>
            </a:extLst>
          </p:cNvPr>
          <p:cNvSpPr/>
          <p:nvPr/>
        </p:nvSpPr>
        <p:spPr>
          <a:xfrm>
            <a:off x="3366140" y="2509376"/>
            <a:ext cx="4927961" cy="87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63BE7D3-4676-BA4C-A493-807A195B1FDD}"/>
              </a:ext>
            </a:extLst>
          </p:cNvPr>
          <p:cNvSpPr txBox="1"/>
          <p:nvPr/>
        </p:nvSpPr>
        <p:spPr>
          <a:xfrm>
            <a:off x="528486" y="2894311"/>
            <a:ext cx="1894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OS network </a:t>
            </a:r>
            <a:r>
              <a:rPr lang="pl-PL" sz="1200" dirty="0" err="1">
                <a:solidFill>
                  <a:schemeClr val="bg2"/>
                </a:solidFill>
              </a:rPr>
              <a:t>stack</a:t>
            </a:r>
            <a:endParaRPr lang="pl-PL" sz="1200" dirty="0">
              <a:solidFill>
                <a:schemeClr val="bg2"/>
              </a:solidFill>
            </a:endParaRPr>
          </a:p>
        </p:txBody>
      </p: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D7B200FD-4D29-384D-92B1-33703C73E2A8}"/>
              </a:ext>
            </a:extLst>
          </p:cNvPr>
          <p:cNvCxnSpPr>
            <a:cxnSpLocks/>
          </p:cNvCxnSpPr>
          <p:nvPr/>
        </p:nvCxnSpPr>
        <p:spPr>
          <a:xfrm>
            <a:off x="2250140" y="3611023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0D57B03F-3C94-CE4E-82A8-ECF55B990698}"/>
              </a:ext>
            </a:extLst>
          </p:cNvPr>
          <p:cNvSpPr txBox="1"/>
          <p:nvPr/>
        </p:nvSpPr>
        <p:spPr>
          <a:xfrm>
            <a:off x="540266" y="3355038"/>
            <a:ext cx="184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/>
              <a:t>Your</a:t>
            </a:r>
            <a:r>
              <a:rPr lang="pl-PL" sz="1200" dirty="0"/>
              <a:t> network </a:t>
            </a:r>
            <a:r>
              <a:rPr lang="pl-PL" sz="1200" dirty="0" err="1"/>
              <a:t>card</a:t>
            </a:r>
            <a:r>
              <a:rPr lang="pl-PL" sz="1200" dirty="0"/>
              <a:t> and </a:t>
            </a:r>
            <a:r>
              <a:rPr lang="pl-PL" sz="1200" dirty="0" err="1"/>
              <a:t>its</a:t>
            </a:r>
            <a:r>
              <a:rPr lang="pl-PL" sz="1200" dirty="0"/>
              <a:t> driver</a:t>
            </a:r>
          </a:p>
        </p:txBody>
      </p:sp>
      <p:cxnSp>
        <p:nvCxnSpPr>
          <p:cNvPr id="26" name="Łącznik prosty ze strzałką 25">
            <a:extLst>
              <a:ext uri="{FF2B5EF4-FFF2-40B4-BE49-F238E27FC236}">
                <a16:creationId xmlns:a16="http://schemas.microsoft.com/office/drawing/2014/main" id="{6B03310F-B1BB-B640-BCB3-517D1AADD3F4}"/>
              </a:ext>
            </a:extLst>
          </p:cNvPr>
          <p:cNvCxnSpPr>
            <a:cxnSpLocks/>
          </p:cNvCxnSpPr>
          <p:nvPr/>
        </p:nvCxnSpPr>
        <p:spPr>
          <a:xfrm>
            <a:off x="2250140" y="4072688"/>
            <a:ext cx="1003699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ABC45C40-D5EF-4E47-B56A-C25434DA8D55}"/>
              </a:ext>
            </a:extLst>
          </p:cNvPr>
          <p:cNvSpPr txBox="1"/>
          <p:nvPr/>
        </p:nvSpPr>
        <p:spPr>
          <a:xfrm>
            <a:off x="540266" y="3816703"/>
            <a:ext cx="184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The </a:t>
            </a:r>
            <a:r>
              <a:rPr lang="pl-PL" sz="1200" dirty="0" err="1"/>
              <a:t>wires</a:t>
            </a:r>
            <a:r>
              <a:rPr lang="pl-PL" sz="1200" dirty="0"/>
              <a:t> </a:t>
            </a:r>
            <a:r>
              <a:rPr lang="pl-PL" sz="1200" dirty="0" err="1"/>
              <a:t>or</a:t>
            </a:r>
            <a:r>
              <a:rPr lang="pl-PL" sz="1200" dirty="0"/>
              <a:t> radio </a:t>
            </a:r>
            <a:r>
              <a:rPr lang="pl-PL" sz="1200" dirty="0" err="1"/>
              <a:t>waves</a:t>
            </a:r>
            <a:endParaRPr lang="pl-PL" sz="1200" dirty="0"/>
          </a:p>
        </p:txBody>
      </p:sp>
      <p:sp>
        <p:nvSpPr>
          <p:cNvPr id="8" name="Strzałka w dół 7">
            <a:extLst>
              <a:ext uri="{FF2B5EF4-FFF2-40B4-BE49-F238E27FC236}">
                <a16:creationId xmlns:a16="http://schemas.microsoft.com/office/drawing/2014/main" id="{2C2C7588-09BF-A34F-969D-171C07339FD4}"/>
              </a:ext>
            </a:extLst>
          </p:cNvPr>
          <p:cNvSpPr/>
          <p:nvPr/>
        </p:nvSpPr>
        <p:spPr>
          <a:xfrm rot="5400000">
            <a:off x="6869398" y="-428316"/>
            <a:ext cx="676894" cy="375351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DEB0FCD-E563-8B40-B668-B2A5363DAEB2}"/>
              </a:ext>
            </a:extLst>
          </p:cNvPr>
          <p:cNvSpPr txBox="1"/>
          <p:nvPr/>
        </p:nvSpPr>
        <p:spPr>
          <a:xfrm>
            <a:off x="5957525" y="1263773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/>
                </a:solidFill>
              </a:rPr>
              <a:t>And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is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here</a:t>
            </a:r>
            <a:endParaRPr lang="pl-PL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0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ISO OSI, TCP/IP, TCP/IP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Updated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29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723" y="1227679"/>
            <a:ext cx="4675094" cy="350632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03DA36A-F17B-8D4B-A9EE-6E9A5F70FA9C}"/>
              </a:ext>
            </a:extLst>
          </p:cNvPr>
          <p:cNvSpPr txBox="1"/>
          <p:nvPr/>
        </p:nvSpPr>
        <p:spPr>
          <a:xfrm>
            <a:off x="493139" y="1081937"/>
            <a:ext cx="2587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They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just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conceptual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models</a:t>
            </a:r>
            <a:r>
              <a:rPr lang="pl-PL" sz="1200" dirty="0">
                <a:solidFill>
                  <a:schemeClr val="bg2"/>
                </a:solidFill>
              </a:rPr>
              <a:t> to </a:t>
            </a:r>
            <a:r>
              <a:rPr lang="pl-PL" sz="1200" dirty="0" err="1">
                <a:solidFill>
                  <a:schemeClr val="bg2"/>
                </a:solidFill>
              </a:rPr>
              <a:t>divide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responsibilities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between</a:t>
            </a:r>
            <a:r>
              <a:rPr lang="pl-PL" sz="1200" dirty="0">
                <a:solidFill>
                  <a:schemeClr val="bg2"/>
                </a:solidFill>
              </a:rPr>
              <a:t> network software and hardware </a:t>
            </a:r>
            <a:r>
              <a:rPr lang="pl-PL" sz="1200" dirty="0" err="1">
                <a:solidFill>
                  <a:schemeClr val="bg2"/>
                </a:solidFill>
              </a:rPr>
              <a:t>components</a:t>
            </a:r>
            <a:r>
              <a:rPr lang="pl-PL" sz="1200" dirty="0">
                <a:solidFill>
                  <a:schemeClr val="bg2"/>
                </a:solidFill>
              </a:rPr>
              <a:t>.</a:t>
            </a:r>
          </a:p>
          <a:p>
            <a:endParaRPr lang="pl-PL" sz="1200" dirty="0">
              <a:solidFill>
                <a:schemeClr val="bg2"/>
              </a:solidFill>
            </a:endParaRPr>
          </a:p>
          <a:p>
            <a:r>
              <a:rPr lang="pl-PL" sz="1200" dirty="0" err="1">
                <a:solidFill>
                  <a:schemeClr val="bg2"/>
                </a:solidFill>
              </a:rPr>
              <a:t>So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that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application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needs</a:t>
            </a:r>
            <a:r>
              <a:rPr lang="pl-PL" sz="1200" dirty="0">
                <a:solidFill>
                  <a:schemeClr val="bg2"/>
                </a:solidFill>
              </a:rPr>
              <a:t> to </a:t>
            </a:r>
            <a:r>
              <a:rPr lang="pl-PL" sz="1200" dirty="0" err="1">
                <a:solidFill>
                  <a:schemeClr val="bg2"/>
                </a:solidFill>
              </a:rPr>
              <a:t>know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nothing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about</a:t>
            </a:r>
            <a:r>
              <a:rPr lang="pl-PL" sz="1200" dirty="0">
                <a:solidFill>
                  <a:schemeClr val="bg2"/>
                </a:solidFill>
              </a:rPr>
              <a:t> IP </a:t>
            </a:r>
            <a:r>
              <a:rPr lang="pl-PL" sz="1200" dirty="0" err="1">
                <a:solidFill>
                  <a:schemeClr val="bg2"/>
                </a:solidFill>
              </a:rPr>
              <a:t>checksum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calculation</a:t>
            </a:r>
            <a:r>
              <a:rPr lang="pl-PL" sz="1200" dirty="0">
                <a:solidFill>
                  <a:schemeClr val="bg2"/>
                </a:solidFill>
              </a:rPr>
              <a:t> and </a:t>
            </a:r>
            <a:r>
              <a:rPr lang="pl-PL" sz="1200" dirty="0" err="1">
                <a:solidFill>
                  <a:schemeClr val="bg2"/>
                </a:solidFill>
              </a:rPr>
              <a:t>modulation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type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used</a:t>
            </a:r>
            <a:r>
              <a:rPr lang="pl-PL" sz="1200" dirty="0">
                <a:solidFill>
                  <a:schemeClr val="bg2"/>
                </a:solidFill>
              </a:rPr>
              <a:t> in the </a:t>
            </a:r>
            <a:r>
              <a:rPr lang="pl-PL" sz="1200" dirty="0" err="1">
                <a:solidFill>
                  <a:schemeClr val="bg2"/>
                </a:solidFill>
              </a:rPr>
              <a:t>physical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layer</a:t>
            </a:r>
            <a:endParaRPr lang="pl-PL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6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E8482E11-2065-0D44-ACCC-39C90795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96" y="676318"/>
            <a:ext cx="6346743" cy="2455200"/>
          </a:xfrm>
        </p:spPr>
        <p:txBody>
          <a:bodyPr/>
          <a:lstStyle/>
          <a:p>
            <a:r>
              <a:rPr lang="pl-PL" sz="4400" dirty="0"/>
              <a:t>The </a:t>
            </a:r>
            <a:r>
              <a:rPr lang="pl-PL" sz="4400" dirty="0" err="1"/>
              <a:t>difference</a:t>
            </a:r>
            <a:r>
              <a:rPr lang="pl-PL" sz="4400" dirty="0"/>
              <a:t> </a:t>
            </a:r>
            <a:r>
              <a:rPr lang="pl-PL" sz="4400" dirty="0" err="1"/>
              <a:t>between</a:t>
            </a:r>
            <a:r>
              <a:rPr lang="pl-PL" sz="4400" dirty="0"/>
              <a:t> </a:t>
            </a:r>
            <a:r>
              <a:rPr lang="pl-PL" sz="4400" dirty="0" err="1"/>
              <a:t>process</a:t>
            </a:r>
            <a:r>
              <a:rPr lang="pl-PL" sz="4400" dirty="0"/>
              <a:t> and a </a:t>
            </a:r>
            <a:r>
              <a:rPr lang="pl-PL" sz="4400" dirty="0" err="1"/>
              <a:t>computer</a:t>
            </a:r>
            <a:r>
              <a:rPr lang="pl-PL" sz="4400" dirty="0"/>
              <a:t> program?</a:t>
            </a:r>
          </a:p>
        </p:txBody>
      </p:sp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613143F7-2238-C644-9D4B-CC7391FCED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C3659740-691D-504E-94F4-AAC230AE4D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86D41FAC-B39C-F440-911C-19DC7E8D23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1561DA3-41F9-2E41-970B-D15EB74985D0}"/>
              </a:ext>
            </a:extLst>
          </p:cNvPr>
          <p:cNvSpPr txBox="1">
            <a:spLocks/>
          </p:cNvSpPr>
          <p:nvPr/>
        </p:nvSpPr>
        <p:spPr>
          <a:xfrm>
            <a:off x="635870" y="2738442"/>
            <a:ext cx="1230236" cy="3930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3000"/>
              </a:lnSpc>
              <a:spcBef>
                <a:spcPts val="1800"/>
              </a:spcBef>
              <a:buNone/>
              <a:defRPr sz="5000" b="1" kern="1200">
                <a:solidFill>
                  <a:srgbClr val="FFFF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200" dirty="0"/>
              <a:t>Program</a:t>
            </a:r>
          </a:p>
        </p:txBody>
      </p:sp>
      <p:pic>
        <p:nvPicPr>
          <p:cNvPr id="9" name="Content Placeholder 15" descr="A picture containing food, sitting, lotion&#10;&#10;Description automatically generated">
            <a:extLst>
              <a:ext uri="{FF2B5EF4-FFF2-40B4-BE49-F238E27FC236}">
                <a16:creationId xmlns:a16="http://schemas.microsoft.com/office/drawing/2014/main" id="{CB5E88C7-8FF2-424B-8897-C6C96B1D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3135971"/>
            <a:ext cx="2573337" cy="1706456"/>
          </a:xfrm>
          <a:prstGeom prst="rect">
            <a:avLst/>
          </a:prstGeom>
        </p:spPr>
      </p:pic>
      <p:pic>
        <p:nvPicPr>
          <p:cNvPr id="10" name="Content Placeholder 17" descr="A person cutting food on a plate&#10;&#10;Description automatically generated">
            <a:extLst>
              <a:ext uri="{FF2B5EF4-FFF2-40B4-BE49-F238E27FC236}">
                <a16:creationId xmlns:a16="http://schemas.microsoft.com/office/drawing/2014/main" id="{AC96A814-C514-D149-ACF6-71290E43F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90" y="3131518"/>
            <a:ext cx="2571750" cy="171536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EA9AF7A1-43F6-C842-950D-17C0C0A5DB5C}"/>
              </a:ext>
            </a:extLst>
          </p:cNvPr>
          <p:cNvSpPr txBox="1">
            <a:spLocks/>
          </p:cNvSpPr>
          <p:nvPr/>
        </p:nvSpPr>
        <p:spPr>
          <a:xfrm>
            <a:off x="4307090" y="2764192"/>
            <a:ext cx="1230236" cy="39307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64704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ISO OSI, TCP/IP, TCP/IP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Updated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30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723" y="1227679"/>
            <a:ext cx="4675094" cy="350632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A03DA36A-F17B-8D4B-A9EE-6E9A5F70FA9C}"/>
              </a:ext>
            </a:extLst>
          </p:cNvPr>
          <p:cNvSpPr txBox="1"/>
          <p:nvPr/>
        </p:nvSpPr>
        <p:spPr>
          <a:xfrm>
            <a:off x="493139" y="1081937"/>
            <a:ext cx="25877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err="1">
                <a:solidFill>
                  <a:schemeClr val="bg2"/>
                </a:solidFill>
              </a:rPr>
              <a:t>They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are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just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conceptual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models</a:t>
            </a:r>
            <a:r>
              <a:rPr lang="pl-PL" sz="1200" dirty="0">
                <a:solidFill>
                  <a:schemeClr val="bg2"/>
                </a:solidFill>
              </a:rPr>
              <a:t> to </a:t>
            </a:r>
            <a:r>
              <a:rPr lang="pl-PL" sz="1200" dirty="0" err="1">
                <a:solidFill>
                  <a:schemeClr val="bg2"/>
                </a:solidFill>
              </a:rPr>
              <a:t>divide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responsibilities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between</a:t>
            </a:r>
            <a:r>
              <a:rPr lang="pl-PL" sz="1200" dirty="0">
                <a:solidFill>
                  <a:schemeClr val="bg2"/>
                </a:solidFill>
              </a:rPr>
              <a:t> network software and hardware </a:t>
            </a:r>
            <a:r>
              <a:rPr lang="pl-PL" sz="1200" dirty="0" err="1">
                <a:solidFill>
                  <a:schemeClr val="bg2"/>
                </a:solidFill>
              </a:rPr>
              <a:t>components</a:t>
            </a:r>
            <a:r>
              <a:rPr lang="pl-PL" sz="1200" dirty="0">
                <a:solidFill>
                  <a:schemeClr val="bg2"/>
                </a:solidFill>
              </a:rPr>
              <a:t>.</a:t>
            </a:r>
          </a:p>
          <a:p>
            <a:endParaRPr lang="pl-PL" sz="1200" dirty="0">
              <a:solidFill>
                <a:schemeClr val="bg2"/>
              </a:solidFill>
            </a:endParaRPr>
          </a:p>
          <a:p>
            <a:r>
              <a:rPr lang="pl-PL" sz="1200" dirty="0" err="1">
                <a:solidFill>
                  <a:schemeClr val="bg2"/>
                </a:solidFill>
              </a:rPr>
              <a:t>So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that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your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application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needs</a:t>
            </a:r>
            <a:r>
              <a:rPr lang="pl-PL" sz="1200" dirty="0">
                <a:solidFill>
                  <a:schemeClr val="bg2"/>
                </a:solidFill>
              </a:rPr>
              <a:t> to </a:t>
            </a:r>
            <a:r>
              <a:rPr lang="pl-PL" sz="1200" dirty="0" err="1">
                <a:solidFill>
                  <a:schemeClr val="bg2"/>
                </a:solidFill>
              </a:rPr>
              <a:t>know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nothing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about</a:t>
            </a:r>
            <a:r>
              <a:rPr lang="pl-PL" sz="1200" dirty="0">
                <a:solidFill>
                  <a:schemeClr val="bg2"/>
                </a:solidFill>
              </a:rPr>
              <a:t> IP </a:t>
            </a:r>
            <a:r>
              <a:rPr lang="pl-PL" sz="1200" dirty="0" err="1">
                <a:solidFill>
                  <a:schemeClr val="bg2"/>
                </a:solidFill>
              </a:rPr>
              <a:t>checksum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calculation</a:t>
            </a:r>
            <a:r>
              <a:rPr lang="pl-PL" sz="1200" dirty="0">
                <a:solidFill>
                  <a:schemeClr val="bg2"/>
                </a:solidFill>
              </a:rPr>
              <a:t> and </a:t>
            </a:r>
            <a:r>
              <a:rPr lang="pl-PL" sz="1200" dirty="0" err="1">
                <a:solidFill>
                  <a:schemeClr val="bg2"/>
                </a:solidFill>
              </a:rPr>
              <a:t>modulation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type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used</a:t>
            </a:r>
            <a:r>
              <a:rPr lang="pl-PL" sz="1200" dirty="0">
                <a:solidFill>
                  <a:schemeClr val="bg2"/>
                </a:solidFill>
              </a:rPr>
              <a:t> in the </a:t>
            </a:r>
            <a:r>
              <a:rPr lang="pl-PL" sz="1200" dirty="0" err="1">
                <a:solidFill>
                  <a:schemeClr val="bg2"/>
                </a:solidFill>
              </a:rPr>
              <a:t>physical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layer</a:t>
            </a:r>
            <a:endParaRPr lang="pl-PL" sz="1200" dirty="0">
              <a:solidFill>
                <a:schemeClr val="bg2"/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0648289-0621-7442-8D7B-7BAED15796B6}"/>
              </a:ext>
            </a:extLst>
          </p:cNvPr>
          <p:cNvSpPr txBox="1"/>
          <p:nvPr/>
        </p:nvSpPr>
        <p:spPr>
          <a:xfrm>
            <a:off x="526507" y="3381809"/>
            <a:ext cx="2587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accent1"/>
                </a:solidFill>
              </a:rPr>
              <a:t>But </a:t>
            </a:r>
            <a:r>
              <a:rPr lang="pl-PL" sz="1200" dirty="0" err="1">
                <a:solidFill>
                  <a:schemeClr val="accent1"/>
                </a:solidFill>
              </a:rPr>
              <a:t>actually</a:t>
            </a:r>
            <a:r>
              <a:rPr lang="pl-PL" sz="1200" dirty="0">
                <a:solidFill>
                  <a:schemeClr val="accent1"/>
                </a:solidFill>
              </a:rPr>
              <a:t> </a:t>
            </a:r>
            <a:r>
              <a:rPr lang="pl-PL" sz="1200" dirty="0" err="1">
                <a:solidFill>
                  <a:schemeClr val="accent1"/>
                </a:solidFill>
              </a:rPr>
              <a:t>some</a:t>
            </a:r>
            <a:r>
              <a:rPr lang="pl-PL" sz="1200" dirty="0">
                <a:solidFill>
                  <a:schemeClr val="accent1"/>
                </a:solidFill>
              </a:rPr>
              <a:t> ultra high performance </a:t>
            </a:r>
            <a:r>
              <a:rPr lang="pl-PL" sz="1200" dirty="0" err="1">
                <a:solidFill>
                  <a:schemeClr val="accent1"/>
                </a:solidFill>
              </a:rPr>
              <a:t>applications</a:t>
            </a:r>
            <a:r>
              <a:rPr lang="pl-PL" sz="1200" dirty="0">
                <a:solidFill>
                  <a:schemeClr val="accent1"/>
                </a:solidFill>
              </a:rPr>
              <a:t> </a:t>
            </a:r>
            <a:r>
              <a:rPr lang="pl-PL" sz="1200" dirty="0" err="1">
                <a:solidFill>
                  <a:schemeClr val="accent1"/>
                </a:solidFill>
              </a:rPr>
              <a:t>may</a:t>
            </a:r>
            <a:r>
              <a:rPr lang="pl-PL" sz="1200" dirty="0">
                <a:solidFill>
                  <a:schemeClr val="accent1"/>
                </a:solidFill>
              </a:rPr>
              <a:t> want to be </a:t>
            </a:r>
            <a:r>
              <a:rPr lang="pl-PL" sz="1200" dirty="0" err="1">
                <a:solidFill>
                  <a:schemeClr val="accent1"/>
                </a:solidFill>
              </a:rPr>
              <a:t>aware</a:t>
            </a:r>
            <a:r>
              <a:rPr lang="pl-PL" sz="1200" dirty="0">
                <a:solidFill>
                  <a:schemeClr val="accent1"/>
                </a:solidFill>
              </a:rPr>
              <a:t> of </a:t>
            </a:r>
            <a:r>
              <a:rPr lang="pl-PL" sz="1200" dirty="0" err="1">
                <a:solidFill>
                  <a:schemeClr val="accent1"/>
                </a:solidFill>
              </a:rPr>
              <a:t>elements</a:t>
            </a:r>
            <a:r>
              <a:rPr lang="pl-PL" sz="1200" dirty="0">
                <a:solidFill>
                  <a:schemeClr val="accent1"/>
                </a:solidFill>
              </a:rPr>
              <a:t> of the network </a:t>
            </a:r>
            <a:r>
              <a:rPr lang="pl-PL" sz="1200" dirty="0" err="1">
                <a:solidFill>
                  <a:schemeClr val="accent1"/>
                </a:solidFill>
              </a:rPr>
              <a:t>stack</a:t>
            </a:r>
            <a:r>
              <a:rPr lang="pl-PL" sz="1200" dirty="0">
                <a:solidFill>
                  <a:schemeClr val="accent1"/>
                </a:solidFill>
              </a:rPr>
              <a:t>.</a:t>
            </a:r>
          </a:p>
          <a:p>
            <a:endParaRPr lang="pl-PL" sz="1200" dirty="0">
              <a:solidFill>
                <a:schemeClr val="accent1"/>
              </a:solidFill>
            </a:endParaRPr>
          </a:p>
          <a:p>
            <a:r>
              <a:rPr lang="pl-PL" sz="1200" dirty="0" err="1">
                <a:solidFill>
                  <a:schemeClr val="accent1"/>
                </a:solidFill>
              </a:rPr>
              <a:t>Check</a:t>
            </a:r>
            <a:r>
              <a:rPr lang="pl-PL" sz="1200" dirty="0">
                <a:solidFill>
                  <a:schemeClr val="accent1"/>
                </a:solidFill>
              </a:rPr>
              <a:t> out Intel DPDK: </a:t>
            </a:r>
            <a:r>
              <a:rPr lang="pl-PL" sz="1200" dirty="0" err="1">
                <a:solidFill>
                  <a:schemeClr val="accent1"/>
                </a:solidFill>
              </a:rPr>
              <a:t>https</a:t>
            </a:r>
            <a:r>
              <a:rPr lang="pl-PL" sz="1200" dirty="0">
                <a:solidFill>
                  <a:schemeClr val="accent1"/>
                </a:solidFill>
              </a:rPr>
              <a:t>://</a:t>
            </a:r>
            <a:r>
              <a:rPr lang="pl-PL" sz="1200" dirty="0" err="1">
                <a:solidFill>
                  <a:schemeClr val="accent1"/>
                </a:solidFill>
              </a:rPr>
              <a:t>www.dpdk.org</a:t>
            </a:r>
            <a:endParaRPr lang="pl-PL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56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ISO OSI, TCP/IP, TCP/IP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Updated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31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723" y="1227679"/>
            <a:ext cx="4675094" cy="3506321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C0F3BBFF-B6C7-8540-B7B9-2F9B9891FF0E}"/>
              </a:ext>
            </a:extLst>
          </p:cNvPr>
          <p:cNvSpPr txBox="1">
            <a:spLocks/>
          </p:cNvSpPr>
          <p:nvPr/>
        </p:nvSpPr>
        <p:spPr>
          <a:xfrm>
            <a:off x="1505556" y="2058068"/>
            <a:ext cx="862243" cy="32204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</a:t>
            </a: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5B4F4EE7-EBEE-B043-BACF-158693511098}"/>
              </a:ext>
            </a:extLst>
          </p:cNvPr>
          <p:cNvCxnSpPr/>
          <p:nvPr/>
        </p:nvCxnSpPr>
        <p:spPr>
          <a:xfrm>
            <a:off x="2263699" y="2185639"/>
            <a:ext cx="1116000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FF0F1DF4-B3D1-984B-B5D6-749D0A2EB3DD}"/>
              </a:ext>
            </a:extLst>
          </p:cNvPr>
          <p:cNvSpPr/>
          <p:nvPr/>
        </p:nvSpPr>
        <p:spPr>
          <a:xfrm>
            <a:off x="3468907" y="1561171"/>
            <a:ext cx="4927961" cy="1315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036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66" b="24066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32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9E145AEC-4200-9740-83E5-49AA33281995}"/>
              </a:ext>
            </a:extLst>
          </p:cNvPr>
          <p:cNvSpPr/>
          <p:nvPr/>
        </p:nvSpPr>
        <p:spPr>
          <a:xfrm>
            <a:off x="1033411" y="2809388"/>
            <a:ext cx="2730432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GET / HTTP/1.1</a:t>
            </a:r>
          </a:p>
          <a:p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lang="pl-P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example.com</a:t>
            </a:r>
            <a:endParaRPr lang="pl-PL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lang="pl-P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/7.64.1</a:t>
            </a:r>
          </a:p>
          <a:p>
            <a:r>
              <a:rPr lang="pl-P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*/*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3F43A3B3-CCF6-D94A-97F5-95631899BB8C}"/>
              </a:ext>
            </a:extLst>
          </p:cNvPr>
          <p:cNvSpPr/>
          <p:nvPr/>
        </p:nvSpPr>
        <p:spPr>
          <a:xfrm>
            <a:off x="4797233" y="1312310"/>
            <a:ext cx="4086801" cy="293391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Age: 429427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Cache-Control: max-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=604800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30 Jan 2021 16:06:41 GMT</a:t>
            </a:r>
          </a:p>
          <a:p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Etag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"3147526947+ident"</a:t>
            </a:r>
          </a:p>
          <a:p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Expires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06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Feb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2021 16:06:41 GMT</a:t>
            </a:r>
          </a:p>
          <a:p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Last-Modified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Thu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17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Oct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2019 07:18:26 GMT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Server: ECS (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nyb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/1D20)</a:t>
            </a:r>
          </a:p>
          <a:p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Vary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Accept-Encoding</a:t>
            </a:r>
            <a:endParaRPr lang="pl-PL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X-Cache: HIT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1256</a:t>
            </a:r>
          </a:p>
          <a:p>
            <a:endParaRPr lang="pl-PL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pl-PL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&lt;meta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="utf-8" /&gt;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&lt;meta http-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equiv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=utf-8" /&gt;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&lt;meta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viewport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device-width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initial-scale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=1" /&gt;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342529C-EB74-E241-9C15-A1C5421F1CA7}"/>
              </a:ext>
            </a:extLst>
          </p:cNvPr>
          <p:cNvSpPr txBox="1">
            <a:spLocks/>
          </p:cNvSpPr>
          <p:nvPr/>
        </p:nvSpPr>
        <p:spPr>
          <a:xfrm>
            <a:off x="1695395" y="2227467"/>
            <a:ext cx="1266391" cy="4064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046255EC-61B4-F746-90FB-9502D47970F6}"/>
              </a:ext>
            </a:extLst>
          </p:cNvPr>
          <p:cNvSpPr txBox="1">
            <a:spLocks/>
          </p:cNvSpPr>
          <p:nvPr/>
        </p:nvSpPr>
        <p:spPr>
          <a:xfrm>
            <a:off x="6005153" y="888339"/>
            <a:ext cx="1266391" cy="4064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5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ostokąt 25">
            <a:extLst>
              <a:ext uri="{FF2B5EF4-FFF2-40B4-BE49-F238E27FC236}">
                <a16:creationId xmlns:a16="http://schemas.microsoft.com/office/drawing/2014/main" id="{ACF59368-47D9-5F40-B50F-15FEEF64A2FB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33</a:t>
            </a:fld>
            <a:endParaRPr lang="fi-FI" dirty="0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7FFF9E0B-A38D-E44C-9FDE-B36C08CA731A}"/>
              </a:ext>
            </a:extLst>
          </p:cNvPr>
          <p:cNvSpPr txBox="1"/>
          <p:nvPr/>
        </p:nvSpPr>
        <p:spPr>
          <a:xfrm>
            <a:off x="5495255" y="1486607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socket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1724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33803390-CB8C-254D-9220-74028277D3EC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8DFC601-CB48-1349-A1F1-B1BF77D52DF5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658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F70B7076-33A6-794D-A4DA-99C045999008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7473E00-4C49-9A48-BB43-1D2A3118E461}"/>
              </a:ext>
            </a:extLst>
          </p:cNvPr>
          <p:cNvSpPr txBox="1"/>
          <p:nvPr/>
        </p:nvSpPr>
        <p:spPr>
          <a:xfrm>
            <a:off x="2512351" y="1728499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socket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4C9FD9C2-3FD6-2349-83F7-D39295671AA5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735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F70B7076-33A6-794D-A4DA-99C045999008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7473E00-4C49-9A48-BB43-1D2A3118E461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BED8ABA-E368-814A-B1CD-BD74491A28F8}"/>
              </a:ext>
            </a:extLst>
          </p:cNvPr>
          <p:cNvSpPr txBox="1"/>
          <p:nvPr/>
        </p:nvSpPr>
        <p:spPr>
          <a:xfrm>
            <a:off x="2924316" y="2904977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88AED0DA-9769-EC46-9F95-FD4A1D8F702C}"/>
              </a:ext>
            </a:extLst>
          </p:cNvPr>
          <p:cNvSpPr txBox="1"/>
          <p:nvPr/>
        </p:nvSpPr>
        <p:spPr>
          <a:xfrm>
            <a:off x="5271897" y="1498482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0387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EC5659A7-690F-5545-96FF-59167419E032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37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47B62F1-7E71-624A-AF34-9C8D476B1C71}"/>
              </a:ext>
            </a:extLst>
          </p:cNvPr>
          <p:cNvSpPr txBox="1"/>
          <p:nvPr/>
        </p:nvSpPr>
        <p:spPr>
          <a:xfrm>
            <a:off x="2924315" y="3506153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7761488-93F5-0544-B06B-988111984AF1}"/>
              </a:ext>
            </a:extLst>
          </p:cNvPr>
          <p:cNvSpPr txBox="1"/>
          <p:nvPr/>
        </p:nvSpPr>
        <p:spPr>
          <a:xfrm>
            <a:off x="1918913" y="3506153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B06ABCBC-5764-CB41-B084-F159D9DD3A41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2F1706ED-E8A0-A549-9E49-013C1BC49A1E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155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ADE3D96D-BF47-0742-BEFB-6B7B73486505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38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3829381-BF58-5B46-A7FD-65AF9DBFFEC4}"/>
              </a:ext>
            </a:extLst>
          </p:cNvPr>
          <p:cNvSpPr txBox="1"/>
          <p:nvPr/>
        </p:nvSpPr>
        <p:spPr>
          <a:xfrm>
            <a:off x="2924314" y="4006072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EAAF88C-ED1F-5847-BDDE-988E6EADBF86}"/>
              </a:ext>
            </a:extLst>
          </p:cNvPr>
          <p:cNvSpPr txBox="1"/>
          <p:nvPr/>
        </p:nvSpPr>
        <p:spPr>
          <a:xfrm>
            <a:off x="913510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E44246F-7F19-3844-94E3-172BB9344506}"/>
              </a:ext>
            </a:extLst>
          </p:cNvPr>
          <p:cNvSpPr txBox="1"/>
          <p:nvPr/>
        </p:nvSpPr>
        <p:spPr>
          <a:xfrm>
            <a:off x="1918913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F738FBCD-C9F7-FE41-9F7B-35E75FBC152E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7F461EC-8AA3-CA44-A605-EF529FFA5C3B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732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A1DF67B6-4CD6-8B4E-BC9F-F117C123F0E5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39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7134C5D-3377-EB40-88AA-37259D7724C7}"/>
              </a:ext>
            </a:extLst>
          </p:cNvPr>
          <p:cNvSpPr txBox="1"/>
          <p:nvPr/>
        </p:nvSpPr>
        <p:spPr>
          <a:xfrm>
            <a:off x="913510" y="44762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697914CA-0C7F-2545-8520-A133E79BC683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183B8ECC-1BEB-1B44-9068-C80B4F6F5F98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873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7812" b="7812"/>
          <a:stretch/>
        </p:blipFill>
        <p:spPr>
          <a:xfrm>
            <a:off x="0" y="0"/>
            <a:ext cx="9144000" cy="5143500"/>
          </a:xfrm>
        </p:spPr>
      </p:pic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can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communicate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734F8056-0F7C-1343-A41D-2CD91FD6DB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43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40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708592F5-6EB2-E743-A676-C6AB6EF43CCD}"/>
              </a:ext>
            </a:extLst>
          </p:cNvPr>
          <p:cNvSpPr txBox="1"/>
          <p:nvPr/>
        </p:nvSpPr>
        <p:spPr>
          <a:xfrm>
            <a:off x="3121408" y="47507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l-PL" dirty="0"/>
          </a:p>
        </p:txBody>
      </p:sp>
      <p:pic>
        <p:nvPicPr>
          <p:cNvPr id="2050" name="Picture 2" descr="Unmodulated wave">
            <a:extLst>
              <a:ext uri="{FF2B5EF4-FFF2-40B4-BE49-F238E27FC236}">
                <a16:creationId xmlns:a16="http://schemas.microsoft.com/office/drawing/2014/main" id="{030DA30B-0229-164F-A3F2-F1E1BD5E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3421" y="4761869"/>
            <a:ext cx="1539802" cy="2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947919F7-AB84-8B46-9496-5D07069BB0FA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5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87E792F4-7EFD-FF45-B4AB-88D34553676E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20C46AF3-DE23-154B-9723-FD6C51540FF8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2573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3001D638-D68A-6A41-B3B6-1BD5F0BB5692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41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33A5D2-1976-2B41-8E8A-BF43B76B53D3}"/>
              </a:ext>
            </a:extLst>
          </p:cNvPr>
          <p:cNvSpPr txBox="1"/>
          <p:nvPr/>
        </p:nvSpPr>
        <p:spPr>
          <a:xfrm>
            <a:off x="5327286" y="4437686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8E2D5250-009E-F242-B186-DF3ECC469F59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917779B8-D3FD-1941-B369-C8ED2598B65B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452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CDA10327-FDF5-A646-A666-20F077267A11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42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8476D0-0FEF-1141-87EE-6731859D9746}"/>
              </a:ext>
            </a:extLst>
          </p:cNvPr>
          <p:cNvSpPr txBox="1"/>
          <p:nvPr/>
        </p:nvSpPr>
        <p:spPr>
          <a:xfrm>
            <a:off x="7326961" y="3990842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3061B8D-AD90-BE49-A990-1DCEC406957E}"/>
              </a:ext>
            </a:extLst>
          </p:cNvPr>
          <p:cNvSpPr txBox="1"/>
          <p:nvPr/>
        </p:nvSpPr>
        <p:spPr>
          <a:xfrm>
            <a:off x="5316157" y="399084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977650C3-B919-124F-BE6F-541A8CC6BF87}"/>
              </a:ext>
            </a:extLst>
          </p:cNvPr>
          <p:cNvSpPr txBox="1"/>
          <p:nvPr/>
        </p:nvSpPr>
        <p:spPr>
          <a:xfrm>
            <a:off x="6321560" y="399084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6BAD707D-681E-9940-AF2B-60A05C8B94FC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8A46BDA8-A2F3-D14F-A2BB-FF29FE94332A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511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>
            <a:extLst>
              <a:ext uri="{FF2B5EF4-FFF2-40B4-BE49-F238E27FC236}">
                <a16:creationId xmlns:a16="http://schemas.microsoft.com/office/drawing/2014/main" id="{602FBC20-CE03-CD4F-A66E-2142AA98ECC3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43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28C29AA2-51E8-8845-BAB7-180B2D390613}"/>
              </a:ext>
            </a:extLst>
          </p:cNvPr>
          <p:cNvSpPr txBox="1"/>
          <p:nvPr/>
        </p:nvSpPr>
        <p:spPr>
          <a:xfrm>
            <a:off x="6314984" y="3517304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4013383B-E51D-BE41-8D6E-26F208DEB9C9}"/>
              </a:ext>
            </a:extLst>
          </p:cNvPr>
          <p:cNvSpPr txBox="1"/>
          <p:nvPr/>
        </p:nvSpPr>
        <p:spPr>
          <a:xfrm>
            <a:off x="5309582" y="3517304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B63319C6-234E-A84E-8492-A46DE63C497C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1CEB2874-CED3-8147-B99B-0458DDA0FA7D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6530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A8742839-28A5-BC4E-BC97-A57D04C7FFC5}"/>
              </a:ext>
            </a:extLst>
          </p:cNvPr>
          <p:cNvSpPr txBox="1"/>
          <p:nvPr/>
        </p:nvSpPr>
        <p:spPr>
          <a:xfrm>
            <a:off x="5299499" y="2920366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2F274496-8CA1-A04C-9751-81CE22EF270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4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717DD1B0-2DAB-EA4C-81D0-CAD95C4AA4A7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1939B794-0D63-574D-8BC6-4B98322FDD38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1936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BF3AC22D-9433-B64D-9A56-FB30955FFCED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A8742839-28A5-BC4E-BC97-A57D04C7FFC5}"/>
              </a:ext>
            </a:extLst>
          </p:cNvPr>
          <p:cNvSpPr txBox="1"/>
          <p:nvPr/>
        </p:nvSpPr>
        <p:spPr>
          <a:xfrm>
            <a:off x="5299499" y="2920366"/>
            <a:ext cx="10232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97D3983-4CD5-0C43-BCE0-17403B9B2143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B9F1527-8121-C74D-9491-993813538E16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3970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2AFD573F-04E7-3A48-B45B-0C9FD62F2381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28C29AA2-51E8-8845-BAB7-180B2D390613}"/>
              </a:ext>
            </a:extLst>
          </p:cNvPr>
          <p:cNvSpPr txBox="1"/>
          <p:nvPr/>
        </p:nvSpPr>
        <p:spPr>
          <a:xfrm>
            <a:off x="6314984" y="3517304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4013383B-E51D-BE41-8D6E-26F208DEB9C9}"/>
              </a:ext>
            </a:extLst>
          </p:cNvPr>
          <p:cNvSpPr txBox="1"/>
          <p:nvPr/>
        </p:nvSpPr>
        <p:spPr>
          <a:xfrm>
            <a:off x="5309582" y="3517304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87397A8-BE3E-8443-B9FB-A769B2556653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C077E71-2433-B445-A75C-14113A684F23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0823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D27A3061-1044-3F40-BF24-633602411E5D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47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8476D0-0FEF-1141-87EE-6731859D9746}"/>
              </a:ext>
            </a:extLst>
          </p:cNvPr>
          <p:cNvSpPr txBox="1"/>
          <p:nvPr/>
        </p:nvSpPr>
        <p:spPr>
          <a:xfrm>
            <a:off x="7326961" y="3990842"/>
            <a:ext cx="97975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3061B8D-AD90-BE49-A990-1DCEC406957E}"/>
              </a:ext>
            </a:extLst>
          </p:cNvPr>
          <p:cNvSpPr txBox="1"/>
          <p:nvPr/>
        </p:nvSpPr>
        <p:spPr>
          <a:xfrm>
            <a:off x="5316158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977650C3-B919-124F-BE6F-541A8CC6BF87}"/>
              </a:ext>
            </a:extLst>
          </p:cNvPr>
          <p:cNvSpPr txBox="1"/>
          <p:nvPr/>
        </p:nvSpPr>
        <p:spPr>
          <a:xfrm>
            <a:off x="6321560" y="399084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F3D7EB1-0057-554B-8571-D190DE5E5312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6895AB6-6F91-B44D-9401-E79C69560061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6196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FBF2D84C-8371-D340-8CC4-9E480CC99EA8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48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33A5D2-1976-2B41-8E8A-BF43B76B53D3}"/>
              </a:ext>
            </a:extLst>
          </p:cNvPr>
          <p:cNvSpPr txBox="1"/>
          <p:nvPr/>
        </p:nvSpPr>
        <p:spPr>
          <a:xfrm>
            <a:off x="5327286" y="4437686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E7536A8D-E6D4-7540-B58F-5B9AA4BA43BE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C88189F-71C7-3244-8A90-017B173D0DF1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366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458F5888-D556-1E41-BB50-99AF856C49AA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49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708592F5-6EB2-E743-A676-C6AB6EF43CCD}"/>
              </a:ext>
            </a:extLst>
          </p:cNvPr>
          <p:cNvSpPr txBox="1"/>
          <p:nvPr/>
        </p:nvSpPr>
        <p:spPr>
          <a:xfrm>
            <a:off x="3121408" y="47507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l-PL" dirty="0"/>
          </a:p>
        </p:txBody>
      </p:sp>
      <p:pic>
        <p:nvPicPr>
          <p:cNvPr id="2050" name="Picture 2" descr="Unmodulated wave">
            <a:extLst>
              <a:ext uri="{FF2B5EF4-FFF2-40B4-BE49-F238E27FC236}">
                <a16:creationId xmlns:a16="http://schemas.microsoft.com/office/drawing/2014/main" id="{030DA30B-0229-164F-A3F2-F1E1BD5E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3421" y="4761869"/>
            <a:ext cx="1539802" cy="2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2FCC9D5-3B79-B444-A4D2-D8594D3A12FB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18A5961-1D6E-4744-904B-CF57B6FD3827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21694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4DFF7520-6C92-4F45-9C8A-BB119DC83586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50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7134C5D-3377-EB40-88AA-37259D7724C7}"/>
              </a:ext>
            </a:extLst>
          </p:cNvPr>
          <p:cNvSpPr txBox="1"/>
          <p:nvPr/>
        </p:nvSpPr>
        <p:spPr>
          <a:xfrm>
            <a:off x="913510" y="44762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B86331C-D3D5-C448-A518-D419433AE1F7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FF99718C-78CF-6F49-8AF1-38EA38D6306A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7975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E6B94F7D-47A3-014E-81D2-96C315C9168E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51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3829381-BF58-5B46-A7FD-65AF9DBFFEC4}"/>
              </a:ext>
            </a:extLst>
          </p:cNvPr>
          <p:cNvSpPr txBox="1"/>
          <p:nvPr/>
        </p:nvSpPr>
        <p:spPr>
          <a:xfrm>
            <a:off x="2678989" y="4006072"/>
            <a:ext cx="97975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EAAF88C-ED1F-5847-BDDE-988E6EADBF86}"/>
              </a:ext>
            </a:extLst>
          </p:cNvPr>
          <p:cNvSpPr txBox="1"/>
          <p:nvPr/>
        </p:nvSpPr>
        <p:spPr>
          <a:xfrm>
            <a:off x="668185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E44246F-7F19-3844-94E3-172BB9344506}"/>
              </a:ext>
            </a:extLst>
          </p:cNvPr>
          <p:cNvSpPr txBox="1"/>
          <p:nvPr/>
        </p:nvSpPr>
        <p:spPr>
          <a:xfrm>
            <a:off x="1673588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852E4A9-A19C-A64A-ABC6-03B8CFD3A858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F23C539-63FE-D045-8629-D60AF36C0F37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208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97DA4A67-F254-6E49-84AA-D8FC659868D2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52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47B62F1-7E71-624A-AF34-9C8D476B1C71}"/>
              </a:ext>
            </a:extLst>
          </p:cNvPr>
          <p:cNvSpPr txBox="1"/>
          <p:nvPr/>
        </p:nvSpPr>
        <p:spPr>
          <a:xfrm>
            <a:off x="2701293" y="3506153"/>
            <a:ext cx="979755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7761488-93F5-0544-B06B-988111984AF1}"/>
              </a:ext>
            </a:extLst>
          </p:cNvPr>
          <p:cNvSpPr txBox="1"/>
          <p:nvPr/>
        </p:nvSpPr>
        <p:spPr>
          <a:xfrm>
            <a:off x="1695891" y="3506153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9073DEB-36E7-B645-AC44-D3D2BDA65BE8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49CC1575-CF38-8741-9D99-77865F4603CF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230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D0DA8E4-ACEF-F643-8A7D-3A127C84DDE3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53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BED8ABA-E368-814A-B1CD-BD74491A28F8}"/>
              </a:ext>
            </a:extLst>
          </p:cNvPr>
          <p:cNvSpPr txBox="1"/>
          <p:nvPr/>
        </p:nvSpPr>
        <p:spPr>
          <a:xfrm>
            <a:off x="2649519" y="2920366"/>
            <a:ext cx="99360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/>
              <a:t>syn-</a:t>
            </a:r>
            <a:r>
              <a:rPr lang="pl-PL" dirty="0" err="1"/>
              <a:t>ack</a:t>
            </a:r>
            <a:endParaRPr lang="pl-PL" dirty="0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FD0E2DD-41A0-F845-A17E-0B732BFA6C99}"/>
              </a:ext>
            </a:extLst>
          </p:cNvPr>
          <p:cNvSpPr txBox="1"/>
          <p:nvPr/>
        </p:nvSpPr>
        <p:spPr>
          <a:xfrm>
            <a:off x="2323813" y="1738583"/>
            <a:ext cx="1201005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connect</a:t>
            </a:r>
            <a:r>
              <a:rPr lang="pl-PL" dirty="0"/>
              <a:t>()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0734DC9-6AF9-7348-ABE7-FC2B8BA3E751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2397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9B8F16DD-FD05-C34E-9ED0-49B1D7FFD104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BED8ABA-E368-814A-B1CD-BD74491A28F8}"/>
              </a:ext>
            </a:extLst>
          </p:cNvPr>
          <p:cNvSpPr txBox="1"/>
          <p:nvPr/>
        </p:nvSpPr>
        <p:spPr>
          <a:xfrm>
            <a:off x="2924316" y="2904977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724BB06-8FA6-664B-B05F-F732FB463117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73C0788-B5F1-5B42-B9DA-AA35263A704A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437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7F4EDDD-F1E5-744F-A063-09E1D43E809E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347B62F1-7E71-624A-AF34-9C8D476B1C71}"/>
              </a:ext>
            </a:extLst>
          </p:cNvPr>
          <p:cNvSpPr txBox="1"/>
          <p:nvPr/>
        </p:nvSpPr>
        <p:spPr>
          <a:xfrm>
            <a:off x="2924315" y="3506153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07761488-93F5-0544-B06B-988111984AF1}"/>
              </a:ext>
            </a:extLst>
          </p:cNvPr>
          <p:cNvSpPr txBox="1"/>
          <p:nvPr/>
        </p:nvSpPr>
        <p:spPr>
          <a:xfrm>
            <a:off x="1918913" y="3506153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0680825-4039-0C4A-B8BF-4F4F9CCF905A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BA97B0C-DD53-074A-A9CA-7E85A2B9E0F7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8492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C5F799DC-A942-3440-A713-A46BF68D7730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3829381-BF58-5B46-A7FD-65AF9DBFFEC4}"/>
              </a:ext>
            </a:extLst>
          </p:cNvPr>
          <p:cNvSpPr txBox="1"/>
          <p:nvPr/>
        </p:nvSpPr>
        <p:spPr>
          <a:xfrm>
            <a:off x="2924314" y="4006072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EAAF88C-ED1F-5847-BDDE-988E6EADBF86}"/>
              </a:ext>
            </a:extLst>
          </p:cNvPr>
          <p:cNvSpPr txBox="1"/>
          <p:nvPr/>
        </p:nvSpPr>
        <p:spPr>
          <a:xfrm>
            <a:off x="913510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E44246F-7F19-3844-94E3-172BB9344506}"/>
              </a:ext>
            </a:extLst>
          </p:cNvPr>
          <p:cNvSpPr txBox="1"/>
          <p:nvPr/>
        </p:nvSpPr>
        <p:spPr>
          <a:xfrm>
            <a:off x="1918913" y="400607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E50E3613-132A-CC40-94AE-E9B04E7A65A7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EAD2274-04F3-2D4C-9E4C-74DB0C361DF8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1463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FE67FB63-8C6B-5C4E-AC02-9424849F2EDF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57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7134C5D-3377-EB40-88AA-37259D7724C7}"/>
              </a:ext>
            </a:extLst>
          </p:cNvPr>
          <p:cNvSpPr txBox="1"/>
          <p:nvPr/>
        </p:nvSpPr>
        <p:spPr>
          <a:xfrm>
            <a:off x="913510" y="44762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57F4AB9-7946-C643-9AEC-4EA79407B83E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0D68995-A953-5848-8F94-D68C4C7D5E1C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123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CFCFB450-DBB5-4443-AC76-6A27E3F3CD8D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58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708592F5-6EB2-E743-A676-C6AB6EF43CCD}"/>
              </a:ext>
            </a:extLst>
          </p:cNvPr>
          <p:cNvSpPr txBox="1"/>
          <p:nvPr/>
        </p:nvSpPr>
        <p:spPr>
          <a:xfrm>
            <a:off x="3121408" y="47507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l-PL" dirty="0"/>
          </a:p>
        </p:txBody>
      </p:sp>
      <p:pic>
        <p:nvPicPr>
          <p:cNvPr id="2050" name="Picture 2" descr="Unmodulated wave">
            <a:extLst>
              <a:ext uri="{FF2B5EF4-FFF2-40B4-BE49-F238E27FC236}">
                <a16:creationId xmlns:a16="http://schemas.microsoft.com/office/drawing/2014/main" id="{030DA30B-0229-164F-A3F2-F1E1BD5E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3421" y="4761869"/>
            <a:ext cx="1539802" cy="2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BE18FEF-6CA9-C248-BC4A-D7C5847A2A69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97DE2289-C264-9841-A902-E34BA19AEE6A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5696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979692E0-05BE-4C43-A582-908629629B99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59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33A5D2-1976-2B41-8E8A-BF43B76B53D3}"/>
              </a:ext>
            </a:extLst>
          </p:cNvPr>
          <p:cNvSpPr txBox="1"/>
          <p:nvPr/>
        </p:nvSpPr>
        <p:spPr>
          <a:xfrm>
            <a:off x="5327286" y="4437686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86772F1-5CC3-CD45-B3D0-5D6F64837EBE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9883CC24-B59A-CE43-B0C4-43CA8319A398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300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Unnamed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pipes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pipe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read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write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Named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pipes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mkfifo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read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write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Message </a:t>
            </a:r>
            <a:r>
              <a:rPr lang="pl-PL" sz="1200" dirty="0" err="1">
                <a:solidFill>
                  <a:schemeClr val="bg2"/>
                </a:solidFill>
              </a:rPr>
              <a:t>queues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mq_open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Shared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memory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shm_open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mmap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Unix </a:t>
            </a:r>
            <a:r>
              <a:rPr lang="pl-PL" sz="1200" dirty="0" err="1">
                <a:solidFill>
                  <a:schemeClr val="bg2"/>
                </a:solidFill>
              </a:rPr>
              <a:t>domain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(AF_UNIX, …),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(AF_INET,…)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8891EB5D-A2D4-1F40-92B5-59214F5C4E43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60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188476D0-0FEF-1141-87EE-6731859D9746}"/>
              </a:ext>
            </a:extLst>
          </p:cNvPr>
          <p:cNvSpPr txBox="1"/>
          <p:nvPr/>
        </p:nvSpPr>
        <p:spPr>
          <a:xfrm>
            <a:off x="7326961" y="3990842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C3061B8D-AD90-BE49-A990-1DCEC406957E}"/>
              </a:ext>
            </a:extLst>
          </p:cNvPr>
          <p:cNvSpPr txBox="1"/>
          <p:nvPr/>
        </p:nvSpPr>
        <p:spPr>
          <a:xfrm>
            <a:off x="5316157" y="399084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ethhdr</a:t>
            </a:r>
            <a:endParaRPr lang="pl-PL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977650C3-B919-124F-BE6F-541A8CC6BF87}"/>
              </a:ext>
            </a:extLst>
          </p:cNvPr>
          <p:cNvSpPr txBox="1"/>
          <p:nvPr/>
        </p:nvSpPr>
        <p:spPr>
          <a:xfrm>
            <a:off x="6321560" y="3990842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06FF62E-8B9D-7B48-8C2F-BF777E6F55A2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C7BD58A4-64A8-9844-B75F-6A37DD8A9395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5239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623B7650-AAFC-2640-A708-923C213AE63D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61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28C29AA2-51E8-8845-BAB7-180B2D390613}"/>
              </a:ext>
            </a:extLst>
          </p:cNvPr>
          <p:cNvSpPr txBox="1"/>
          <p:nvPr/>
        </p:nvSpPr>
        <p:spPr>
          <a:xfrm>
            <a:off x="6314984" y="3517304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4013383B-E51D-BE41-8D6E-26F208DEB9C9}"/>
              </a:ext>
            </a:extLst>
          </p:cNvPr>
          <p:cNvSpPr txBox="1"/>
          <p:nvPr/>
        </p:nvSpPr>
        <p:spPr>
          <a:xfrm>
            <a:off x="5309582" y="3517304"/>
            <a:ext cx="100540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iphdr</a:t>
            </a: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5414282-A77C-A44F-A93F-7CE8181B716C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B3192387-D16F-4E42-ABF6-A517FF33BE15}"/>
              </a:ext>
            </a:extLst>
          </p:cNvPr>
          <p:cNvSpPr txBox="1"/>
          <p:nvPr/>
        </p:nvSpPr>
        <p:spPr>
          <a:xfrm>
            <a:off x="5271897" y="1486607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6808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4A47B5EF-FBCE-CF4F-BFA8-3030807F3BAF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62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A8742839-28A5-BC4E-BC97-A57D04C7FFC5}"/>
              </a:ext>
            </a:extLst>
          </p:cNvPr>
          <p:cNvSpPr txBox="1"/>
          <p:nvPr/>
        </p:nvSpPr>
        <p:spPr>
          <a:xfrm>
            <a:off x="5299499" y="2920366"/>
            <a:ext cx="54373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/>
              <a:t>ack</a:t>
            </a:r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5FC1459-F27E-774C-B9BD-194FF321296F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08D2E99-C502-E241-BAFB-75020521D76E}"/>
              </a:ext>
            </a:extLst>
          </p:cNvPr>
          <p:cNvSpPr txBox="1"/>
          <p:nvPr/>
        </p:nvSpPr>
        <p:spPr>
          <a:xfrm>
            <a:off x="5296569" y="1724859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accept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3020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955BAB05-A6D9-4640-9C9B-954F5B64846D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63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939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A6EBBE0-BEF1-CE42-9E6F-AF1A8528FB10}"/>
              </a:ext>
            </a:extLst>
          </p:cNvPr>
          <p:cNvSpPr txBox="1"/>
          <p:nvPr/>
        </p:nvSpPr>
        <p:spPr>
          <a:xfrm>
            <a:off x="182282" y="2751089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0D93990-07DC-DB40-91B4-12B1A72046B9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A117F14-06EB-F84B-AF71-AA553E847756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2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FD31095B-2A69-1E4A-9E60-FF84D396368A}"/>
              </a:ext>
            </a:extLst>
          </p:cNvPr>
          <p:cNvSpPr txBox="1"/>
          <p:nvPr/>
        </p:nvSpPr>
        <p:spPr>
          <a:xfrm>
            <a:off x="1973941" y="2402281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BA2ACD73-08D9-7040-A4E8-3D6102A5DF91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96E95D01-C174-414B-9715-94E483846777}"/>
              </a:ext>
            </a:extLst>
          </p:cNvPr>
          <p:cNvSpPr txBox="1"/>
          <p:nvPr/>
        </p:nvSpPr>
        <p:spPr>
          <a:xfrm>
            <a:off x="1842770" y="1923249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write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1930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FE47743C-D81C-E746-9AC0-9ECC0ADEFB3A}"/>
              </a:ext>
            </a:extLst>
          </p:cNvPr>
          <p:cNvSpPr txBox="1"/>
          <p:nvPr/>
        </p:nvSpPr>
        <p:spPr>
          <a:xfrm>
            <a:off x="1973941" y="2939690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ADE5D208-DD90-794B-8049-65FE13471513}"/>
              </a:ext>
            </a:extLst>
          </p:cNvPr>
          <p:cNvSpPr txBox="1"/>
          <p:nvPr/>
        </p:nvSpPr>
        <p:spPr>
          <a:xfrm>
            <a:off x="1159405" y="2914914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AE5D0E95-7AE3-484A-ACAC-07A3BD35D27D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912E5B23-A954-A84F-B841-E262904449E3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864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1546DC62-FDEF-3B41-82D1-D20E37D305BF}"/>
              </a:ext>
            </a:extLst>
          </p:cNvPr>
          <p:cNvSpPr txBox="1"/>
          <p:nvPr/>
        </p:nvSpPr>
        <p:spPr>
          <a:xfrm>
            <a:off x="572414" y="3519643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4EE4E75A-F4C4-274F-B1A2-9E5146CFBF15}"/>
              </a:ext>
            </a:extLst>
          </p:cNvPr>
          <p:cNvSpPr txBox="1"/>
          <p:nvPr/>
        </p:nvSpPr>
        <p:spPr>
          <a:xfrm>
            <a:off x="1951960" y="3546103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D2EFC2BB-1F0A-7845-8516-3AEE98AEF542}"/>
              </a:ext>
            </a:extLst>
          </p:cNvPr>
          <p:cNvSpPr txBox="1"/>
          <p:nvPr/>
        </p:nvSpPr>
        <p:spPr>
          <a:xfrm>
            <a:off x="1137424" y="3521327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912B1C48-2FE1-714D-83EA-BE48CB33D81E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D58BB07-E8F3-374A-AF20-7670DE807535}"/>
              </a:ext>
            </a:extLst>
          </p:cNvPr>
          <p:cNvSpPr txBox="1"/>
          <p:nvPr/>
        </p:nvSpPr>
        <p:spPr>
          <a:xfrm>
            <a:off x="1816554" y="2055795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896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67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EAAF88C-ED1F-5847-BDDE-988E6EADBF86}"/>
              </a:ext>
            </a:extLst>
          </p:cNvPr>
          <p:cNvSpPr txBox="1"/>
          <p:nvPr/>
        </p:nvSpPr>
        <p:spPr>
          <a:xfrm>
            <a:off x="11254" y="3985752"/>
            <a:ext cx="55484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</a:t>
            </a:r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E44246F-7F19-3844-94E3-172BB9344506}"/>
              </a:ext>
            </a:extLst>
          </p:cNvPr>
          <p:cNvSpPr txBox="1"/>
          <p:nvPr/>
        </p:nvSpPr>
        <p:spPr>
          <a:xfrm>
            <a:off x="572414" y="3980682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BBDC60BC-A099-434B-8EC0-BED19D0CD11E}"/>
              </a:ext>
            </a:extLst>
          </p:cNvPr>
          <p:cNvSpPr txBox="1"/>
          <p:nvPr/>
        </p:nvSpPr>
        <p:spPr>
          <a:xfrm>
            <a:off x="1951960" y="4007142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B7006774-95A9-A341-8B4F-CAA7B2FDCE08}"/>
              </a:ext>
            </a:extLst>
          </p:cNvPr>
          <p:cNvSpPr txBox="1"/>
          <p:nvPr/>
        </p:nvSpPr>
        <p:spPr>
          <a:xfrm>
            <a:off x="1137424" y="3982366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8C9A0774-9C90-8E45-B5A3-BA7B613326F1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B992C84C-3618-244D-98C5-21C31F041D8C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282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68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7134C5D-3377-EB40-88AA-37259D7724C7}"/>
              </a:ext>
            </a:extLst>
          </p:cNvPr>
          <p:cNvSpPr txBox="1"/>
          <p:nvPr/>
        </p:nvSpPr>
        <p:spPr>
          <a:xfrm>
            <a:off x="913510" y="44762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405FAFAB-3272-7D47-A6C3-5F6984CF4374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0FF87A96-2AA4-E74C-942D-9DD0DF4900E5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9509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69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76DD6E8-FD15-1C41-9D71-B15239A63B70}"/>
              </a:ext>
            </a:extLst>
          </p:cNvPr>
          <p:cNvSpPr txBox="1"/>
          <p:nvPr/>
        </p:nvSpPr>
        <p:spPr>
          <a:xfrm>
            <a:off x="3121408" y="47507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l-PL" dirty="0"/>
          </a:p>
        </p:txBody>
      </p:sp>
      <p:pic>
        <p:nvPicPr>
          <p:cNvPr id="40" name="Picture 2" descr="Unmodulated wave">
            <a:extLst>
              <a:ext uri="{FF2B5EF4-FFF2-40B4-BE49-F238E27FC236}">
                <a16:creationId xmlns:a16="http://schemas.microsoft.com/office/drawing/2014/main" id="{FC2F44D4-FBD4-384C-ACB5-833CC860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3421" y="4761869"/>
            <a:ext cx="1539802" cy="2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3C2F7B8-A880-7C4C-8488-A8F1652A4F59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CC4C04D8-4123-3D4E-930C-8917003706BF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052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Named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pipes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mkfifo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read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write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Message </a:t>
            </a:r>
            <a:r>
              <a:rPr lang="pl-PL" sz="1200" dirty="0" err="1">
                <a:solidFill>
                  <a:schemeClr val="bg2"/>
                </a:solidFill>
              </a:rPr>
              <a:t>queues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mq_open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Shared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memory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shm_open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mmap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Unix </a:t>
            </a:r>
            <a:r>
              <a:rPr lang="pl-PL" sz="1200" dirty="0" err="1">
                <a:solidFill>
                  <a:schemeClr val="bg2"/>
                </a:solidFill>
              </a:rPr>
              <a:t>domain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(AF_UNIX, …),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(AF_INET,…)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70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33A5D2-1976-2B41-8E8A-BF43B76B53D3}"/>
              </a:ext>
            </a:extLst>
          </p:cNvPr>
          <p:cNvSpPr txBox="1"/>
          <p:nvPr/>
        </p:nvSpPr>
        <p:spPr>
          <a:xfrm>
            <a:off x="5327286" y="4437686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AEB40F2-4199-C549-B768-EE23803A849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C1B2D669-D819-0D4E-8290-DB32C396A6C8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9512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71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F82713CF-BDFA-3C46-B1D0-011410778D2D}"/>
              </a:ext>
            </a:extLst>
          </p:cNvPr>
          <p:cNvSpPr txBox="1"/>
          <p:nvPr/>
        </p:nvSpPr>
        <p:spPr>
          <a:xfrm>
            <a:off x="5160861" y="4016010"/>
            <a:ext cx="55484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</a:t>
            </a:r>
            <a:endParaRPr lang="pl-PL" dirty="0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29D55C81-6DAF-3648-941C-36FEEDDAF0D5}"/>
              </a:ext>
            </a:extLst>
          </p:cNvPr>
          <p:cNvSpPr txBox="1"/>
          <p:nvPr/>
        </p:nvSpPr>
        <p:spPr>
          <a:xfrm>
            <a:off x="5722021" y="4010940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D0784B22-B734-654F-99CC-0193CC43EE16}"/>
              </a:ext>
            </a:extLst>
          </p:cNvPr>
          <p:cNvSpPr txBox="1"/>
          <p:nvPr/>
        </p:nvSpPr>
        <p:spPr>
          <a:xfrm>
            <a:off x="7101567" y="4037400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9B9BB738-366A-6C48-83FF-68C89E65C57D}"/>
              </a:ext>
            </a:extLst>
          </p:cNvPr>
          <p:cNvSpPr txBox="1"/>
          <p:nvPr/>
        </p:nvSpPr>
        <p:spPr>
          <a:xfrm>
            <a:off x="6287031" y="4012624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AB5800C7-0B7F-E246-8CF1-15B61D537D06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CD6DD8B-C151-A649-9F84-860DFBF383EB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1353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72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62" name="pole tekstowe 61">
            <a:extLst>
              <a:ext uri="{FF2B5EF4-FFF2-40B4-BE49-F238E27FC236}">
                <a16:creationId xmlns:a16="http://schemas.microsoft.com/office/drawing/2014/main" id="{88F71D16-6AC6-8B40-A18C-1AA0435F0AE1}"/>
              </a:ext>
            </a:extLst>
          </p:cNvPr>
          <p:cNvSpPr txBox="1"/>
          <p:nvPr/>
        </p:nvSpPr>
        <p:spPr>
          <a:xfrm>
            <a:off x="5163221" y="3549901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B56596F2-EA90-0E44-B4AD-6D92CBB42ED8}"/>
              </a:ext>
            </a:extLst>
          </p:cNvPr>
          <p:cNvSpPr txBox="1"/>
          <p:nvPr/>
        </p:nvSpPr>
        <p:spPr>
          <a:xfrm>
            <a:off x="6542767" y="3576361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4D8FCF72-D53F-2A40-8DA8-1212BE458FDB}"/>
              </a:ext>
            </a:extLst>
          </p:cNvPr>
          <p:cNvSpPr txBox="1"/>
          <p:nvPr/>
        </p:nvSpPr>
        <p:spPr>
          <a:xfrm>
            <a:off x="5728231" y="3551585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12D540C-5B71-844D-B881-12F28DFF6EDF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882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73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67" name="pole tekstowe 66">
            <a:extLst>
              <a:ext uri="{FF2B5EF4-FFF2-40B4-BE49-F238E27FC236}">
                <a16:creationId xmlns:a16="http://schemas.microsoft.com/office/drawing/2014/main" id="{54150D77-38A0-704E-8E4C-E852E1134567}"/>
              </a:ext>
            </a:extLst>
          </p:cNvPr>
          <p:cNvSpPr txBox="1"/>
          <p:nvPr/>
        </p:nvSpPr>
        <p:spPr>
          <a:xfrm>
            <a:off x="5985628" y="2969948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4877F133-3A29-7C4B-B39A-EF9145456B4E}"/>
              </a:ext>
            </a:extLst>
          </p:cNvPr>
          <p:cNvSpPr txBox="1"/>
          <p:nvPr/>
        </p:nvSpPr>
        <p:spPr>
          <a:xfrm>
            <a:off x="5171092" y="2945172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63C4F87-F269-7D41-87CC-16DD7348DEC4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6BC66843-5A05-064F-8C41-77B35098F15F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4207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A8E79BC6-D8D5-E844-878E-C4CAFF07B3D0}"/>
              </a:ext>
            </a:extLst>
          </p:cNvPr>
          <p:cNvSpPr txBox="1"/>
          <p:nvPr/>
        </p:nvSpPr>
        <p:spPr>
          <a:xfrm>
            <a:off x="5167788" y="2410014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GET /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spices</a:t>
            </a:r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/24 HTTP/1.1</a:t>
            </a:r>
          </a:p>
          <a:p>
            <a:r>
              <a:rPr lang="pl-PL" sz="800" dirty="0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Host: </a:t>
            </a:r>
            <a:r>
              <a:rPr lang="pl-PL" sz="800" dirty="0" err="1">
                <a:latin typeface="Courier New" panose="02070309020205020404" pitchFamily="49" charset="0"/>
                <a:ea typeface="Anonymice Powerline" panose="02060609030202000504" pitchFamily="49" charset="0"/>
                <a:cs typeface="Courier New" panose="02070309020205020404" pitchFamily="49" charset="0"/>
              </a:rPr>
              <a:t>www.example.com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9356993E-7424-A745-BBD3-F06BC9E7D656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C13F49C8-6443-3241-99D2-779C7056AE28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371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A8E79BC6-D8D5-E844-878E-C4CAFF07B3D0}"/>
              </a:ext>
            </a:extLst>
          </p:cNvPr>
          <p:cNvSpPr txBox="1"/>
          <p:nvPr/>
        </p:nvSpPr>
        <p:spPr>
          <a:xfrm>
            <a:off x="5167788" y="2410014"/>
            <a:ext cx="16202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7C53961-7064-774A-9A37-444B49EA3757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write</a:t>
            </a:r>
            <a:r>
              <a:rPr lang="pl-PL" dirty="0"/>
              <a:t>()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9942FA3-8474-934F-BE72-E85062253F5D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0147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67" name="pole tekstowe 66">
            <a:extLst>
              <a:ext uri="{FF2B5EF4-FFF2-40B4-BE49-F238E27FC236}">
                <a16:creationId xmlns:a16="http://schemas.microsoft.com/office/drawing/2014/main" id="{54150D77-38A0-704E-8E4C-E852E1134567}"/>
              </a:ext>
            </a:extLst>
          </p:cNvPr>
          <p:cNvSpPr txBox="1"/>
          <p:nvPr/>
        </p:nvSpPr>
        <p:spPr>
          <a:xfrm>
            <a:off x="5985628" y="2969948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pole tekstowe 67">
            <a:extLst>
              <a:ext uri="{FF2B5EF4-FFF2-40B4-BE49-F238E27FC236}">
                <a16:creationId xmlns:a16="http://schemas.microsoft.com/office/drawing/2014/main" id="{4877F133-3A29-7C4B-B39A-EF9145456B4E}"/>
              </a:ext>
            </a:extLst>
          </p:cNvPr>
          <p:cNvSpPr txBox="1"/>
          <p:nvPr/>
        </p:nvSpPr>
        <p:spPr>
          <a:xfrm>
            <a:off x="5171092" y="2945172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2947897-1BB3-0F45-9A6F-BF140B7694AD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29D2C5A-656B-7645-857B-6DEF6557764B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4240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77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62" name="pole tekstowe 61">
            <a:extLst>
              <a:ext uri="{FF2B5EF4-FFF2-40B4-BE49-F238E27FC236}">
                <a16:creationId xmlns:a16="http://schemas.microsoft.com/office/drawing/2014/main" id="{88F71D16-6AC6-8B40-A18C-1AA0435F0AE1}"/>
              </a:ext>
            </a:extLst>
          </p:cNvPr>
          <p:cNvSpPr txBox="1"/>
          <p:nvPr/>
        </p:nvSpPr>
        <p:spPr>
          <a:xfrm>
            <a:off x="5163221" y="3549901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B56596F2-EA90-0E44-B4AD-6D92CBB42ED8}"/>
              </a:ext>
            </a:extLst>
          </p:cNvPr>
          <p:cNvSpPr txBox="1"/>
          <p:nvPr/>
        </p:nvSpPr>
        <p:spPr>
          <a:xfrm>
            <a:off x="6542767" y="3576361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pole tekstowe 63">
            <a:extLst>
              <a:ext uri="{FF2B5EF4-FFF2-40B4-BE49-F238E27FC236}">
                <a16:creationId xmlns:a16="http://schemas.microsoft.com/office/drawing/2014/main" id="{4D8FCF72-D53F-2A40-8DA8-1212BE458FDB}"/>
              </a:ext>
            </a:extLst>
          </p:cNvPr>
          <p:cNvSpPr txBox="1"/>
          <p:nvPr/>
        </p:nvSpPr>
        <p:spPr>
          <a:xfrm>
            <a:off x="5728231" y="3551585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A3D913D-FD2B-CC4C-8274-EBAE765EB67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ADECCEB-0CCC-9E4A-8BA8-2716221EE389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824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78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7" name="pole tekstowe 56">
            <a:extLst>
              <a:ext uri="{FF2B5EF4-FFF2-40B4-BE49-F238E27FC236}">
                <a16:creationId xmlns:a16="http://schemas.microsoft.com/office/drawing/2014/main" id="{F82713CF-BDFA-3C46-B1D0-011410778D2D}"/>
              </a:ext>
            </a:extLst>
          </p:cNvPr>
          <p:cNvSpPr txBox="1"/>
          <p:nvPr/>
        </p:nvSpPr>
        <p:spPr>
          <a:xfrm>
            <a:off x="5160861" y="4016010"/>
            <a:ext cx="55484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</a:t>
            </a:r>
            <a:endParaRPr lang="pl-PL" dirty="0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29D55C81-6DAF-3648-941C-36FEEDDAF0D5}"/>
              </a:ext>
            </a:extLst>
          </p:cNvPr>
          <p:cNvSpPr txBox="1"/>
          <p:nvPr/>
        </p:nvSpPr>
        <p:spPr>
          <a:xfrm>
            <a:off x="5722021" y="4010940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59" name="pole tekstowe 58">
            <a:extLst>
              <a:ext uri="{FF2B5EF4-FFF2-40B4-BE49-F238E27FC236}">
                <a16:creationId xmlns:a16="http://schemas.microsoft.com/office/drawing/2014/main" id="{D0784B22-B734-654F-99CC-0193CC43EE16}"/>
              </a:ext>
            </a:extLst>
          </p:cNvPr>
          <p:cNvSpPr txBox="1"/>
          <p:nvPr/>
        </p:nvSpPr>
        <p:spPr>
          <a:xfrm>
            <a:off x="7101567" y="4037400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pole tekstowe 59">
            <a:extLst>
              <a:ext uri="{FF2B5EF4-FFF2-40B4-BE49-F238E27FC236}">
                <a16:creationId xmlns:a16="http://schemas.microsoft.com/office/drawing/2014/main" id="{9B9BB738-366A-6C48-83FF-68C89E65C57D}"/>
              </a:ext>
            </a:extLst>
          </p:cNvPr>
          <p:cNvSpPr txBox="1"/>
          <p:nvPr/>
        </p:nvSpPr>
        <p:spPr>
          <a:xfrm>
            <a:off x="6287031" y="4012624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FA910A6-7927-8B4D-AC28-CBB3D8CCB7A2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EA3B8CA4-3B90-5F44-B0B0-BBA89862EEBB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382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79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33A5D2-1976-2B41-8E8A-BF43B76B53D3}"/>
              </a:ext>
            </a:extLst>
          </p:cNvPr>
          <p:cNvSpPr txBox="1"/>
          <p:nvPr/>
        </p:nvSpPr>
        <p:spPr>
          <a:xfrm>
            <a:off x="5327286" y="4437686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56183B8-18B1-DA48-BB09-6AA616FDF77C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D70ED92-3303-E445-99E2-20A38EF61403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5690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mkfifo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Message </a:t>
            </a:r>
            <a:r>
              <a:rPr lang="pl-PL" sz="1200" dirty="0" err="1">
                <a:solidFill>
                  <a:schemeClr val="bg2"/>
                </a:solidFill>
              </a:rPr>
              <a:t>queues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mq_open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Shared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memory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shm_open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mmap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Unix </a:t>
            </a:r>
            <a:r>
              <a:rPr lang="pl-PL" sz="1200" dirty="0" err="1">
                <a:solidFill>
                  <a:schemeClr val="bg2"/>
                </a:solidFill>
              </a:rPr>
              <a:t>domain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(AF_UNIX, …),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(AF_INET,…)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0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80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F76DD6E8-FD15-1C41-9D71-B15239A63B70}"/>
              </a:ext>
            </a:extLst>
          </p:cNvPr>
          <p:cNvSpPr txBox="1"/>
          <p:nvPr/>
        </p:nvSpPr>
        <p:spPr>
          <a:xfrm>
            <a:off x="3121408" y="47507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l-PL" dirty="0"/>
          </a:p>
        </p:txBody>
      </p:sp>
      <p:pic>
        <p:nvPicPr>
          <p:cNvPr id="40" name="Picture 2" descr="Unmodulated wave">
            <a:extLst>
              <a:ext uri="{FF2B5EF4-FFF2-40B4-BE49-F238E27FC236}">
                <a16:creationId xmlns:a16="http://schemas.microsoft.com/office/drawing/2014/main" id="{FC2F44D4-FBD4-384C-ACB5-833CC860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643421" y="4761869"/>
            <a:ext cx="1539802" cy="2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6E4FF64-C284-4C45-9F2F-46686AD69E2B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0F822EA-1B15-F04E-BC62-C5AFEBB23FD1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18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81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7134C5D-3377-EB40-88AA-37259D7724C7}"/>
              </a:ext>
            </a:extLst>
          </p:cNvPr>
          <p:cNvSpPr txBox="1"/>
          <p:nvPr/>
        </p:nvSpPr>
        <p:spPr>
          <a:xfrm>
            <a:off x="913510" y="4476218"/>
            <a:ext cx="2554542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10101010110101010</a:t>
            </a: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420B2CD-C560-1643-A756-D73F2B103F3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3B992ABD-D1F7-DF4B-9C3F-9B7C59DE4A54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805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82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EAAF88C-ED1F-5847-BDDE-988E6EADBF86}"/>
              </a:ext>
            </a:extLst>
          </p:cNvPr>
          <p:cNvSpPr txBox="1"/>
          <p:nvPr/>
        </p:nvSpPr>
        <p:spPr>
          <a:xfrm>
            <a:off x="11254" y="3985752"/>
            <a:ext cx="554849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eth</a:t>
            </a:r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E44246F-7F19-3844-94E3-172BB9344506}"/>
              </a:ext>
            </a:extLst>
          </p:cNvPr>
          <p:cNvSpPr txBox="1"/>
          <p:nvPr/>
        </p:nvSpPr>
        <p:spPr>
          <a:xfrm>
            <a:off x="572414" y="3980682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BBDC60BC-A099-434B-8EC0-BED19D0CD11E}"/>
              </a:ext>
            </a:extLst>
          </p:cNvPr>
          <p:cNvSpPr txBox="1"/>
          <p:nvPr/>
        </p:nvSpPr>
        <p:spPr>
          <a:xfrm>
            <a:off x="1951960" y="4007142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B7006774-95A9-A341-8B4F-CAA7B2FDCE08}"/>
              </a:ext>
            </a:extLst>
          </p:cNvPr>
          <p:cNvSpPr txBox="1"/>
          <p:nvPr/>
        </p:nvSpPr>
        <p:spPr>
          <a:xfrm>
            <a:off x="1137424" y="3982366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CCBE2474-FDA4-AF44-8630-2ED9A69DD9FD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4B0AC632-AE01-E149-B1E7-1A169B4F0E19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1146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83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1546DC62-FDEF-3B41-82D1-D20E37D305BF}"/>
              </a:ext>
            </a:extLst>
          </p:cNvPr>
          <p:cNvSpPr txBox="1"/>
          <p:nvPr/>
        </p:nvSpPr>
        <p:spPr>
          <a:xfrm>
            <a:off x="572414" y="3519643"/>
            <a:ext cx="55485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iph</a:t>
            </a:r>
            <a:endParaRPr lang="pl-PL" dirty="0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4EE4E75A-F4C4-274F-B1A2-9E5146CFBF15}"/>
              </a:ext>
            </a:extLst>
          </p:cNvPr>
          <p:cNvSpPr txBox="1"/>
          <p:nvPr/>
        </p:nvSpPr>
        <p:spPr>
          <a:xfrm>
            <a:off x="1951960" y="3546103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D2EFC2BB-1F0A-7845-8516-3AEE98AEF542}"/>
              </a:ext>
            </a:extLst>
          </p:cNvPr>
          <p:cNvSpPr txBox="1"/>
          <p:nvPr/>
        </p:nvSpPr>
        <p:spPr>
          <a:xfrm>
            <a:off x="1137424" y="3521327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F261624-663B-0D4A-A051-EC245D052DF0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90515F7-19ED-514A-9B54-501FA1463907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5435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84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FE47743C-D81C-E746-9AC0-9ECC0ADEFB3A}"/>
              </a:ext>
            </a:extLst>
          </p:cNvPr>
          <p:cNvSpPr txBox="1"/>
          <p:nvPr/>
        </p:nvSpPr>
        <p:spPr>
          <a:xfrm>
            <a:off x="1973941" y="2939690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ADE5D208-DD90-794B-8049-65FE13471513}"/>
              </a:ext>
            </a:extLst>
          </p:cNvPr>
          <p:cNvSpPr txBox="1"/>
          <p:nvPr/>
        </p:nvSpPr>
        <p:spPr>
          <a:xfrm>
            <a:off x="1159405" y="2914914"/>
            <a:ext cx="8014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tcp</a:t>
            </a:r>
            <a:r>
              <a:rPr lang="pl-PL" dirty="0"/>
              <a:t> h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69BF70B-B8E9-844E-8506-41C0D2E8420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B3C5461-D1CD-9C44-9F7E-6F6F241EDFD1}"/>
              </a:ext>
            </a:extLst>
          </p:cNvPr>
          <p:cNvSpPr txBox="1"/>
          <p:nvPr/>
        </p:nvSpPr>
        <p:spPr>
          <a:xfrm>
            <a:off x="1816554" y="2043920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read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174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85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6" name="pole tekstowe 35">
            <a:extLst>
              <a:ext uri="{FF2B5EF4-FFF2-40B4-BE49-F238E27FC236}">
                <a16:creationId xmlns:a16="http://schemas.microsoft.com/office/drawing/2014/main" id="{D2EDC2C9-0A19-6A44-8CF6-71009019E829}"/>
              </a:ext>
            </a:extLst>
          </p:cNvPr>
          <p:cNvSpPr txBox="1"/>
          <p:nvPr/>
        </p:nvSpPr>
        <p:spPr>
          <a:xfrm>
            <a:off x="5363678" y="1293912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accepted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2218760" y="1268016"/>
            <a:ext cx="1424363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00B050"/>
                </a:solidFill>
              </a:rPr>
              <a:t>connected</a:t>
            </a:r>
            <a:endParaRPr lang="pl-PL" b="1" dirty="0">
              <a:solidFill>
                <a:srgbClr val="00B050"/>
              </a:solidFill>
            </a:endParaRPr>
          </a:p>
        </p:txBody>
      </p:sp>
      <p:sp>
        <p:nvSpPr>
          <p:cNvPr id="55" name="pole tekstowe 54">
            <a:extLst>
              <a:ext uri="{FF2B5EF4-FFF2-40B4-BE49-F238E27FC236}">
                <a16:creationId xmlns:a16="http://schemas.microsoft.com/office/drawing/2014/main" id="{FD31095B-2A69-1E4A-9E60-FF84D396368A}"/>
              </a:ext>
            </a:extLst>
          </p:cNvPr>
          <p:cNvSpPr txBox="1"/>
          <p:nvPr/>
        </p:nvSpPr>
        <p:spPr>
          <a:xfrm>
            <a:off x="1973941" y="2402281"/>
            <a:ext cx="173941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 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endParaRPr lang="pl-PL" sz="800" dirty="0">
              <a:latin typeface="Courier New" panose="02070309020205020404" pitchFamily="49" charset="0"/>
              <a:ea typeface="Anonymice Powerline" panose="020606090302020005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C2417BA-502F-F74A-A46B-7EFCDCDF17A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6ABDE03-B491-164C-9C20-2CF6B985D566}"/>
              </a:ext>
            </a:extLst>
          </p:cNvPr>
          <p:cNvSpPr txBox="1"/>
          <p:nvPr/>
        </p:nvSpPr>
        <p:spPr>
          <a:xfrm>
            <a:off x="1573588" y="1963940"/>
            <a:ext cx="2252748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close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3609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rostokąt 42">
            <a:extLst>
              <a:ext uri="{FF2B5EF4-FFF2-40B4-BE49-F238E27FC236}">
                <a16:creationId xmlns:a16="http://schemas.microsoft.com/office/drawing/2014/main" id="{E65B1432-73D5-6046-961A-2D09A3707917}"/>
              </a:ext>
            </a:extLst>
          </p:cNvPr>
          <p:cNvSpPr/>
          <p:nvPr/>
        </p:nvSpPr>
        <p:spPr>
          <a:xfrm>
            <a:off x="0" y="-24492"/>
            <a:ext cx="9144000" cy="389331"/>
          </a:xfrm>
          <a:prstGeom prst="rect">
            <a:avLst/>
          </a:prstGeom>
          <a:blipFill>
            <a:blip r:embed="rId2"/>
            <a:stretch>
              <a:fillRect t="-1311689" b="-13116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HTTP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Request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Response</a:t>
            </a:r>
            <a:endParaRPr lang="pl-PL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86</a:t>
            </a:fld>
            <a:endParaRPr lang="fi-FI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81DEA54E-3880-4348-B9AA-DE631A587E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33" t="755" b="-755"/>
          <a:stretch/>
        </p:blipFill>
        <p:spPr>
          <a:xfrm>
            <a:off x="3713356" y="1247848"/>
            <a:ext cx="1424363" cy="3506321"/>
          </a:xfrm>
          <a:prstGeom prst="rect">
            <a:avLst/>
          </a:prstGeom>
        </p:spPr>
      </p:pic>
      <p:pic>
        <p:nvPicPr>
          <p:cNvPr id="17" name="Obraz 1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193B8D00-D29C-8049-BB2C-C1952CB79C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0" t="6604" r="41617" b="35610"/>
          <a:stretch/>
        </p:blipFill>
        <p:spPr>
          <a:xfrm>
            <a:off x="576263" y="1243112"/>
            <a:ext cx="951455" cy="1052264"/>
          </a:xfrm>
          <a:prstGeom prst="rect">
            <a:avLst/>
          </a:prstGeom>
        </p:spPr>
      </p:pic>
      <p:pic>
        <p:nvPicPr>
          <p:cNvPr id="18" name="Obraz 1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2F93FE06-1C65-DC41-9012-6F0A8655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9" t="5263" r="12800" b="30771"/>
          <a:stretch/>
        </p:blipFill>
        <p:spPr>
          <a:xfrm>
            <a:off x="8078185" y="1268016"/>
            <a:ext cx="848470" cy="1104057"/>
          </a:xfrm>
          <a:prstGeom prst="rect">
            <a:avLst/>
          </a:prstGeom>
        </p:spPr>
      </p:pic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44D5609-8CAD-654B-82E9-78B4CC301B5B}"/>
              </a:ext>
            </a:extLst>
          </p:cNvPr>
          <p:cNvSpPr txBox="1"/>
          <p:nvPr/>
        </p:nvSpPr>
        <p:spPr>
          <a:xfrm>
            <a:off x="1935678" y="1268016"/>
            <a:ext cx="1707446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rgbClr val="FF0000"/>
                </a:solidFill>
              </a:rPr>
              <a:t>disconnected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C2417BA-502F-F74A-A46B-7EFCDCDF17A3}"/>
              </a:ext>
            </a:extLst>
          </p:cNvPr>
          <p:cNvSpPr txBox="1"/>
          <p:nvPr/>
        </p:nvSpPr>
        <p:spPr>
          <a:xfrm>
            <a:off x="5296569" y="1926044"/>
            <a:ext cx="1424363" cy="369332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r>
              <a:rPr lang="pl-PL" dirty="0" err="1"/>
              <a:t>epoll_wait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149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00" y="1575000"/>
            <a:ext cx="5205600" cy="1584000"/>
          </a:xfrm>
        </p:spPr>
        <p:txBody>
          <a:bodyPr/>
          <a:lstStyle/>
          <a:p>
            <a:r>
              <a:rPr lang="pl-PL" sz="3200" dirty="0"/>
              <a:t>High </a:t>
            </a:r>
            <a:r>
              <a:rPr lang="pl-PL" sz="3200" dirty="0" err="1"/>
              <a:t>level</a:t>
            </a:r>
            <a:r>
              <a:rPr lang="pl-PL" sz="3200" dirty="0"/>
              <a:t> </a:t>
            </a:r>
            <a:r>
              <a:rPr lang="pl-PL" sz="3200" dirty="0" err="1"/>
              <a:t>methods</a:t>
            </a:r>
            <a:r>
              <a:rPr lang="pl-PL" sz="3200" dirty="0"/>
              <a:t> of </a:t>
            </a:r>
            <a:r>
              <a:rPr lang="pl-PL" sz="3200" dirty="0" err="1"/>
              <a:t>communication</a:t>
            </a:r>
            <a:r>
              <a:rPr lang="pl-PL" sz="3200" dirty="0"/>
              <a:t> </a:t>
            </a:r>
            <a:r>
              <a:rPr lang="pl-PL" sz="3200" dirty="0" err="1"/>
              <a:t>between</a:t>
            </a:r>
            <a:r>
              <a:rPr lang="pl-PL" sz="3200" dirty="0"/>
              <a:t> </a:t>
            </a:r>
            <a:r>
              <a:rPr lang="pl-PL" sz="3200" dirty="0" err="1"/>
              <a:t>application</a:t>
            </a:r>
            <a:r>
              <a:rPr lang="pl-PL" sz="3200" dirty="0"/>
              <a:t> </a:t>
            </a:r>
            <a:r>
              <a:rPr lang="pl-PL" sz="3200" dirty="0" err="1"/>
              <a:t>components</a:t>
            </a:r>
            <a:endParaRPr lang="pl-PL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87</a:t>
            </a:fld>
            <a:endParaRPr lang="en-GB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B55302D-B449-2C41-B0C5-754E5F5D6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200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49" b="19249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CORBA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88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7A9DBC3B-F52D-F244-BC5E-236582D5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40723" y="1227679"/>
            <a:ext cx="4675094" cy="3506321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C0F3BBFF-B6C7-8540-B7B9-2F9B9891FF0E}"/>
              </a:ext>
            </a:extLst>
          </p:cNvPr>
          <p:cNvSpPr txBox="1">
            <a:spLocks/>
          </p:cNvSpPr>
          <p:nvPr/>
        </p:nvSpPr>
        <p:spPr>
          <a:xfrm>
            <a:off x="950026" y="2058068"/>
            <a:ext cx="1417774" cy="32204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GIOP, IIOP</a:t>
            </a:r>
          </a:p>
        </p:txBody>
      </p:sp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5B4F4EE7-EBEE-B043-BACF-158693511098}"/>
              </a:ext>
            </a:extLst>
          </p:cNvPr>
          <p:cNvCxnSpPr/>
          <p:nvPr/>
        </p:nvCxnSpPr>
        <p:spPr>
          <a:xfrm>
            <a:off x="2263699" y="2185639"/>
            <a:ext cx="1116000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Prostokąt 6">
            <a:extLst>
              <a:ext uri="{FF2B5EF4-FFF2-40B4-BE49-F238E27FC236}">
                <a16:creationId xmlns:a16="http://schemas.microsoft.com/office/drawing/2014/main" id="{FF0F1DF4-B3D1-984B-B5D6-749D0A2EB3DD}"/>
              </a:ext>
            </a:extLst>
          </p:cNvPr>
          <p:cNvSpPr/>
          <p:nvPr/>
        </p:nvSpPr>
        <p:spPr>
          <a:xfrm>
            <a:off x="3468907" y="1561171"/>
            <a:ext cx="4927961" cy="1315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913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49" b="19249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CORBA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89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EC5D545A-50B7-E04C-9922-A071BDC63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02" y="1581670"/>
            <a:ext cx="4746221" cy="2209779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9416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128CEB3-F7C0-9C43-9937-8A3DAAD973A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4" b="47214"/>
          <a:stretch/>
        </p:blipFill>
        <p:spPr/>
      </p:pic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487DD5-4916-8C45-8953-4D2268F5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C79979-5A83-F340-A6FA-99E6DD8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B9347C8-CFF1-2A4F-ADD7-CBB83D64DE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D6E6A3BB-CCBF-C34C-84D0-165E352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processes</a:t>
            </a:r>
            <a:r>
              <a:rPr lang="pl-PL" dirty="0"/>
              <a:t> </a:t>
            </a:r>
            <a:r>
              <a:rPr lang="pl-PL" dirty="0" err="1"/>
              <a:t>communicate</a:t>
            </a:r>
            <a:r>
              <a:rPr lang="pl-PL" dirty="0"/>
              <a:t>?</a:t>
            </a:r>
            <a:br>
              <a:rPr lang="pl-PL" dirty="0"/>
            </a:br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B0A10F5-1104-074A-8E99-8B4FF3C7C978}"/>
              </a:ext>
            </a:extLst>
          </p:cNvPr>
          <p:cNvSpPr txBox="1"/>
          <p:nvPr/>
        </p:nvSpPr>
        <p:spPr>
          <a:xfrm>
            <a:off x="2783792" y="1569847"/>
            <a:ext cx="4084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Shared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files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open(),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Unnamed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pipe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Named</a:t>
            </a:r>
            <a:r>
              <a:rPr lang="pl-PL" sz="1200" dirty="0">
                <a:solidFill>
                  <a:srgbClr val="A2A1A1"/>
                </a:solidFill>
              </a:rPr>
              <a:t> </a:t>
            </a:r>
            <a:r>
              <a:rPr lang="pl-PL" sz="1200" dirty="0" err="1">
                <a:solidFill>
                  <a:srgbClr val="A2A1A1"/>
                </a:solidFill>
              </a:rPr>
              <a:t>pipes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mkfifo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read</a:t>
            </a:r>
            <a:r>
              <a:rPr lang="pl-PL" sz="1200" dirty="0">
                <a:solidFill>
                  <a:srgbClr val="A2A1A1"/>
                </a:solidFill>
              </a:rPr>
              <a:t>(), </a:t>
            </a:r>
            <a:r>
              <a:rPr lang="pl-PL" sz="1200" dirty="0" err="1">
                <a:solidFill>
                  <a:srgbClr val="A2A1A1"/>
                </a:solidFill>
              </a:rPr>
              <a:t>write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rgbClr val="A2A1A1"/>
                </a:solidFill>
              </a:rPr>
              <a:t>Message </a:t>
            </a:r>
            <a:r>
              <a:rPr lang="pl-PL" sz="1200" dirty="0" err="1">
                <a:solidFill>
                  <a:srgbClr val="A2A1A1"/>
                </a:solidFill>
              </a:rPr>
              <a:t>queues</a:t>
            </a:r>
            <a:endParaRPr lang="pl-PL" sz="1200" dirty="0">
              <a:solidFill>
                <a:srgbClr val="A2A1A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rgbClr val="A2A1A1"/>
                </a:solidFill>
              </a:rPr>
              <a:t>mq_open</a:t>
            </a:r>
            <a:r>
              <a:rPr lang="pl-PL" sz="1200" dirty="0">
                <a:solidFill>
                  <a:srgbClr val="A2A1A1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Shared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memory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shm_open</a:t>
            </a:r>
            <a:r>
              <a:rPr lang="pl-PL" sz="1200" dirty="0">
                <a:solidFill>
                  <a:schemeClr val="bg2"/>
                </a:solidFill>
              </a:rPr>
              <a:t>(), </a:t>
            </a:r>
            <a:r>
              <a:rPr lang="pl-PL" sz="1200" dirty="0" err="1">
                <a:solidFill>
                  <a:schemeClr val="bg2"/>
                </a:solidFill>
              </a:rPr>
              <a:t>mmap</a:t>
            </a:r>
            <a:r>
              <a:rPr lang="pl-PL" sz="1200" dirty="0">
                <a:solidFill>
                  <a:schemeClr val="bg2"/>
                </a:solidFill>
              </a:rPr>
              <a:t>()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Unix </a:t>
            </a:r>
            <a:r>
              <a:rPr lang="pl-PL" sz="1200" dirty="0" err="1">
                <a:solidFill>
                  <a:schemeClr val="bg2"/>
                </a:solidFill>
              </a:rPr>
              <a:t>domain</a:t>
            </a:r>
            <a:r>
              <a:rPr lang="pl-PL" sz="1200" dirty="0">
                <a:solidFill>
                  <a:schemeClr val="bg2"/>
                </a:solidFill>
              </a:rPr>
              <a:t>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(AF_UNIX, …),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(AF_LOCAL, …)</a:t>
            </a:r>
          </a:p>
          <a:p>
            <a:pPr marL="285750" indent="-285750">
              <a:buFontTx/>
              <a:buChar char="-"/>
            </a:pPr>
            <a:r>
              <a:rPr lang="pl-PL" sz="1200" dirty="0">
                <a:solidFill>
                  <a:schemeClr val="bg2"/>
                </a:solidFill>
              </a:rPr>
              <a:t>Network </a:t>
            </a:r>
            <a:r>
              <a:rPr lang="pl-PL" sz="1200" dirty="0" err="1">
                <a:solidFill>
                  <a:schemeClr val="bg2"/>
                </a:solidFill>
              </a:rPr>
              <a:t>sockets</a:t>
            </a:r>
            <a:endParaRPr lang="pl-PL" sz="1200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(AF_INET,…) </a:t>
            </a:r>
            <a:r>
              <a:rPr lang="pl-PL" sz="1200" dirty="0" err="1">
                <a:solidFill>
                  <a:schemeClr val="bg2"/>
                </a:solidFill>
              </a:rPr>
              <a:t>socket</a:t>
            </a:r>
            <a:r>
              <a:rPr lang="pl-PL" sz="1200" dirty="0">
                <a:solidFill>
                  <a:schemeClr val="bg2"/>
                </a:solidFill>
              </a:rPr>
              <a:t>(AF_INET6, …)</a:t>
            </a:r>
          </a:p>
          <a:p>
            <a:pPr marL="285750" indent="-285750">
              <a:buFontTx/>
              <a:buChar char="-"/>
            </a:pPr>
            <a:endParaRPr lang="pl-PL" sz="1200" dirty="0"/>
          </a:p>
        </p:txBody>
      </p:sp>
      <p:pic>
        <p:nvPicPr>
          <p:cNvPr id="37" name="Obraz 36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7F992872-301A-CD4A-B201-CFBEEEDDF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6604" r="41617" b="35610"/>
          <a:stretch/>
        </p:blipFill>
        <p:spPr>
          <a:xfrm>
            <a:off x="576262" y="1714508"/>
            <a:ext cx="2038985" cy="2255021"/>
          </a:xfrm>
          <a:prstGeom prst="rect">
            <a:avLst/>
          </a:prstGeom>
        </p:spPr>
      </p:pic>
      <p:pic>
        <p:nvPicPr>
          <p:cNvPr id="38" name="Obraz 37" descr="Obraz zawierający wewnątrz, osoba, żywność, naczynie&#10;&#10;Opis wygenerowany automatycznie">
            <a:extLst>
              <a:ext uri="{FF2B5EF4-FFF2-40B4-BE49-F238E27FC236}">
                <a16:creationId xmlns:a16="http://schemas.microsoft.com/office/drawing/2014/main" id="{8CBA419F-27AC-2647-AC0D-B69C18CBE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9" t="5263" r="12800" b="30771"/>
          <a:stretch/>
        </p:blipFill>
        <p:spPr>
          <a:xfrm>
            <a:off x="7259444" y="1696387"/>
            <a:ext cx="1718265" cy="2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7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49" b="19249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CORBA –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Todo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list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server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90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2CFD0905-C4C2-C04A-A33C-5812E4B9F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37" y="404690"/>
            <a:ext cx="3798076" cy="4465122"/>
          </a:xfrm>
          <a:prstGeom prst="rect">
            <a:avLst/>
          </a:prstGeom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B5EBDAA1-D54B-2040-A051-D6A9E0482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4" y="2139626"/>
            <a:ext cx="2435059" cy="1871724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9C1D94CB-60B9-8A47-80FC-1BC771BF6A4E}"/>
              </a:ext>
            </a:extLst>
          </p:cNvPr>
          <p:cNvSpPr txBox="1">
            <a:spLocks/>
          </p:cNvSpPr>
          <p:nvPr/>
        </p:nvSpPr>
        <p:spPr>
          <a:xfrm>
            <a:off x="576264" y="1740804"/>
            <a:ext cx="2435059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IDL</a:t>
            </a:r>
          </a:p>
        </p:txBody>
      </p:sp>
    </p:spTree>
    <p:extLst>
      <p:ext uri="{BB962C8B-B14F-4D97-AF65-F5344CB8AC3E}">
        <p14:creationId xmlns:p14="http://schemas.microsoft.com/office/powerpoint/2010/main" val="236338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5980A68A-D285-F844-AB00-0C516A594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49" b="19249"/>
          <a:stretch/>
        </p:blipFill>
        <p:spPr>
          <a:xfrm>
            <a:off x="20" y="10"/>
            <a:ext cx="9143980" cy="3163321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AD243-C107-4C41-B985-436DA6EE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68096"/>
            <a:ext cx="4307970" cy="699198"/>
          </a:xfrm>
        </p:spPr>
        <p:txBody>
          <a:bodyPr anchor="t">
            <a:normAutofit/>
          </a:bodyPr>
          <a:lstStyle/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CORBA –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TodoList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l-PL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7A10C-7782-49EA-B99F-4F7BD5F6C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0300" y="4734000"/>
            <a:ext cx="4896099" cy="273844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45F7-193F-4732-85C2-B47A7CF9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7200" y="32400"/>
            <a:ext cx="205740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44D4AD-7034-5E45-AAAE-D685B84B781D}" type="slidenum">
              <a:rPr lang="fi-FI" smtClean="0"/>
              <a:pPr>
                <a:spcAft>
                  <a:spcPts val="600"/>
                </a:spcAft>
              </a:pPr>
              <a:t>91</a:t>
            </a:fld>
            <a:endParaRPr lang="fi-FI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B7084A4-906C-4527-95CD-A7EE5B91E3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9600" y="118800"/>
            <a:ext cx="568800" cy="1404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B5EBDAA1-D54B-2040-A051-D6A9E048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4" y="2139626"/>
            <a:ext cx="2435059" cy="1871724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9C1D94CB-60B9-8A47-80FC-1BC771BF6A4E}"/>
              </a:ext>
            </a:extLst>
          </p:cNvPr>
          <p:cNvSpPr txBox="1">
            <a:spLocks/>
          </p:cNvSpPr>
          <p:nvPr/>
        </p:nvSpPr>
        <p:spPr>
          <a:xfrm>
            <a:off x="576264" y="1740804"/>
            <a:ext cx="2435059" cy="6991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IDL</a:t>
            </a:r>
          </a:p>
        </p:txBody>
      </p:sp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667BA47F-889D-8947-89DE-EF36A589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289" y="625942"/>
            <a:ext cx="5255210" cy="37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9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SOAP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4B59D79-B4E0-9245-B153-A6A15AD1447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117695"/>
            <a:ext cx="3407908" cy="304338"/>
          </a:xfrm>
        </p:spPr>
        <p:txBody>
          <a:bodyPr/>
          <a:lstStyle/>
          <a:p>
            <a:r>
              <a:rPr lang="pl-PL" dirty="0"/>
              <a:t>Simple Object Access </a:t>
            </a:r>
            <a:r>
              <a:rPr lang="pl-PL" dirty="0" err="1"/>
              <a:t>Protocol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92</a:t>
            </a:fld>
            <a:endParaRPr lang="en-GB" noProof="0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922D0C37-57EC-DD45-A5C3-1C1D68A6E0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6F80BFA-C52B-D14B-9288-730D24EE889C}"/>
              </a:ext>
            </a:extLst>
          </p:cNvPr>
          <p:cNvSpPr txBox="1"/>
          <p:nvPr/>
        </p:nvSpPr>
        <p:spPr>
          <a:xfrm>
            <a:off x="546266" y="1876564"/>
            <a:ext cx="3930732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InStock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Host: </a:t>
            </a:r>
            <a:r>
              <a:rPr lang="pl-PL" sz="1000" dirty="0" err="1">
                <a:solidFill>
                  <a:schemeClr val="accent1"/>
                </a:solidFill>
              </a:rPr>
              <a:t>www.example.org</a:t>
            </a: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Content-</a:t>
            </a:r>
            <a:r>
              <a:rPr lang="pl-PL" sz="1000" dirty="0" err="1">
                <a:solidFill>
                  <a:schemeClr val="accent1"/>
                </a:solidFill>
              </a:rPr>
              <a:t>Type</a:t>
            </a:r>
            <a:r>
              <a:rPr lang="pl-PL" sz="1000" dirty="0">
                <a:solidFill>
                  <a:schemeClr val="accent1"/>
                </a:solidFill>
              </a:rPr>
              <a:t>: </a:t>
            </a:r>
            <a:r>
              <a:rPr lang="pl-PL" sz="1000" dirty="0" err="1">
                <a:solidFill>
                  <a:schemeClr val="accent1"/>
                </a:solidFill>
              </a:rPr>
              <a:t>application</a:t>
            </a:r>
            <a:r>
              <a:rPr lang="pl-PL" sz="1000" dirty="0">
                <a:solidFill>
                  <a:schemeClr val="accent1"/>
                </a:solidFill>
              </a:rPr>
              <a:t>/</a:t>
            </a:r>
            <a:r>
              <a:rPr lang="pl-PL" sz="1000" dirty="0" err="1">
                <a:solidFill>
                  <a:schemeClr val="accent1"/>
                </a:solidFill>
              </a:rPr>
              <a:t>soap+xml</a:t>
            </a:r>
            <a:r>
              <a:rPr lang="pl-PL" sz="1000" dirty="0">
                <a:solidFill>
                  <a:schemeClr val="accent1"/>
                </a:solidFill>
              </a:rPr>
              <a:t>; </a:t>
            </a:r>
            <a:r>
              <a:rPr lang="pl-PL" sz="1000" dirty="0" err="1">
                <a:solidFill>
                  <a:schemeClr val="accent1"/>
                </a:solidFill>
              </a:rPr>
              <a:t>charset</a:t>
            </a:r>
            <a:r>
              <a:rPr lang="pl-PL" sz="1000" dirty="0">
                <a:solidFill>
                  <a:schemeClr val="accent1"/>
                </a:solidFill>
              </a:rPr>
              <a:t>=utf-8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Content-</a:t>
            </a:r>
            <a:r>
              <a:rPr lang="pl-PL" sz="1000" dirty="0" err="1">
                <a:solidFill>
                  <a:schemeClr val="accent1"/>
                </a:solidFill>
              </a:rPr>
              <a:t>Length</a:t>
            </a:r>
            <a:r>
              <a:rPr lang="pl-PL" sz="1000" dirty="0">
                <a:solidFill>
                  <a:schemeClr val="accent1"/>
                </a:solidFill>
              </a:rPr>
              <a:t>: </a:t>
            </a:r>
            <a:r>
              <a:rPr lang="pl-PL" sz="1000" dirty="0" err="1">
                <a:solidFill>
                  <a:schemeClr val="accent1"/>
                </a:solidFill>
              </a:rPr>
              <a:t>nnn</a:t>
            </a:r>
            <a:endParaRPr lang="pl-PL" sz="1000" dirty="0">
              <a:solidFill>
                <a:schemeClr val="accent1"/>
              </a:solidFill>
            </a:endParaRPr>
          </a:p>
          <a:p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&lt;?</a:t>
            </a:r>
            <a:r>
              <a:rPr lang="pl-PL" sz="1000" dirty="0" err="1">
                <a:solidFill>
                  <a:schemeClr val="accent1"/>
                </a:solidFill>
              </a:rPr>
              <a:t>xml</a:t>
            </a:r>
            <a:r>
              <a:rPr lang="pl-PL" sz="1000" dirty="0">
                <a:solidFill>
                  <a:schemeClr val="accent1"/>
                </a:solidFill>
              </a:rPr>
              <a:t> version="1.0"?&gt;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&lt;</a:t>
            </a:r>
            <a:r>
              <a:rPr lang="pl-PL" sz="1000" dirty="0" err="1">
                <a:solidFill>
                  <a:schemeClr val="accent1"/>
                </a:solidFill>
              </a:rPr>
              <a:t>soap:Envelope</a:t>
            </a:r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 err="1">
                <a:solidFill>
                  <a:schemeClr val="accent1"/>
                </a:solidFill>
              </a:rPr>
              <a:t>xmlns:soap</a:t>
            </a:r>
            <a:r>
              <a:rPr lang="pl-PL" sz="1000" dirty="0">
                <a:solidFill>
                  <a:schemeClr val="accent1"/>
                </a:solidFill>
              </a:rPr>
              <a:t>="http://www.w3.org/2001/12/</a:t>
            </a:r>
            <a:r>
              <a:rPr lang="pl-PL" sz="1000" dirty="0" err="1">
                <a:solidFill>
                  <a:schemeClr val="accent1"/>
                </a:solidFill>
              </a:rPr>
              <a:t>soap-envelope</a:t>
            </a:r>
            <a:r>
              <a:rPr lang="pl-PL" sz="1000" dirty="0">
                <a:solidFill>
                  <a:schemeClr val="accent1"/>
                </a:solidFill>
              </a:rPr>
              <a:t>"</a:t>
            </a:r>
          </a:p>
          <a:p>
            <a:r>
              <a:rPr lang="pl-PL" sz="1000" dirty="0" err="1">
                <a:solidFill>
                  <a:schemeClr val="accent1"/>
                </a:solidFill>
              </a:rPr>
              <a:t>soap:encodingStyle</a:t>
            </a:r>
            <a:r>
              <a:rPr lang="pl-PL" sz="1000" dirty="0">
                <a:solidFill>
                  <a:schemeClr val="accent1"/>
                </a:solidFill>
              </a:rPr>
              <a:t>="http://www.w3.org/2001/12/</a:t>
            </a:r>
            <a:r>
              <a:rPr lang="pl-PL" sz="1000" dirty="0" err="1">
                <a:solidFill>
                  <a:schemeClr val="accent1"/>
                </a:solidFill>
              </a:rPr>
              <a:t>soap-encoding</a:t>
            </a:r>
            <a:r>
              <a:rPr lang="pl-PL" sz="1000" dirty="0">
                <a:solidFill>
                  <a:schemeClr val="accent1"/>
                </a:solidFill>
              </a:rPr>
              <a:t>"&gt;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&lt;</a:t>
            </a:r>
            <a:r>
              <a:rPr lang="pl-PL" sz="1000" dirty="0" err="1">
                <a:solidFill>
                  <a:schemeClr val="accent1"/>
                </a:solidFill>
              </a:rPr>
              <a:t>soap:Body</a:t>
            </a:r>
            <a:r>
              <a:rPr lang="pl-PL" sz="1000" dirty="0">
                <a:solidFill>
                  <a:schemeClr val="accent1"/>
                </a:solidFill>
              </a:rPr>
              <a:t> </a:t>
            </a:r>
            <a:r>
              <a:rPr lang="pl-PL" sz="1000" dirty="0" err="1">
                <a:solidFill>
                  <a:schemeClr val="accent1"/>
                </a:solidFill>
              </a:rPr>
              <a:t>xmlns:m</a:t>
            </a:r>
            <a:r>
              <a:rPr lang="pl-PL" sz="1000" dirty="0">
                <a:solidFill>
                  <a:schemeClr val="accent1"/>
                </a:solidFill>
              </a:rPr>
              <a:t>="http://</a:t>
            </a:r>
            <a:r>
              <a:rPr lang="pl-PL" sz="1000" dirty="0" err="1">
                <a:solidFill>
                  <a:schemeClr val="accent1"/>
                </a:solidFill>
              </a:rPr>
              <a:t>www.example.org</a:t>
            </a:r>
            <a:r>
              <a:rPr lang="pl-PL" sz="1000" dirty="0">
                <a:solidFill>
                  <a:schemeClr val="accent1"/>
                </a:solidFill>
              </a:rPr>
              <a:t>/</a:t>
            </a:r>
            <a:r>
              <a:rPr lang="pl-PL" sz="1000" dirty="0" err="1">
                <a:solidFill>
                  <a:schemeClr val="accent1"/>
                </a:solidFill>
              </a:rPr>
              <a:t>stock</a:t>
            </a:r>
            <a:r>
              <a:rPr lang="pl-PL" sz="1000" dirty="0">
                <a:solidFill>
                  <a:schemeClr val="accent1"/>
                </a:solidFill>
              </a:rPr>
              <a:t>"&gt;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  &lt;</a:t>
            </a:r>
            <a:r>
              <a:rPr lang="pl-PL" sz="1000" dirty="0" err="1">
                <a:solidFill>
                  <a:schemeClr val="accent1"/>
                </a:solidFill>
              </a:rPr>
              <a:t>m:GetStockPrice</a:t>
            </a:r>
            <a:r>
              <a:rPr lang="pl-PL" sz="1000" dirty="0">
                <a:solidFill>
                  <a:schemeClr val="accent1"/>
                </a:solidFill>
              </a:rPr>
              <a:t>&gt;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    &lt;</a:t>
            </a:r>
            <a:r>
              <a:rPr lang="pl-PL" sz="1000" dirty="0" err="1">
                <a:solidFill>
                  <a:schemeClr val="accent1"/>
                </a:solidFill>
              </a:rPr>
              <a:t>m:StockName</a:t>
            </a:r>
            <a:r>
              <a:rPr lang="pl-PL" sz="1000" dirty="0">
                <a:solidFill>
                  <a:schemeClr val="accent1"/>
                </a:solidFill>
              </a:rPr>
              <a:t>&gt;IBM&lt;/</a:t>
            </a:r>
            <a:r>
              <a:rPr lang="pl-PL" sz="1000" dirty="0" err="1">
                <a:solidFill>
                  <a:schemeClr val="accent1"/>
                </a:solidFill>
              </a:rPr>
              <a:t>m:StockName</a:t>
            </a:r>
            <a:r>
              <a:rPr lang="pl-PL" sz="1000" dirty="0">
                <a:solidFill>
                  <a:schemeClr val="accent1"/>
                </a:solidFill>
              </a:rPr>
              <a:t>&gt;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  &lt;/</a:t>
            </a:r>
            <a:r>
              <a:rPr lang="pl-PL" sz="1000" dirty="0" err="1">
                <a:solidFill>
                  <a:schemeClr val="accent1"/>
                </a:solidFill>
              </a:rPr>
              <a:t>m:GetStockPrice</a:t>
            </a:r>
            <a:r>
              <a:rPr lang="pl-PL" sz="1000" dirty="0">
                <a:solidFill>
                  <a:schemeClr val="accent1"/>
                </a:solidFill>
              </a:rPr>
              <a:t>&gt;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&lt;/</a:t>
            </a:r>
            <a:r>
              <a:rPr lang="pl-PL" sz="1000" dirty="0" err="1">
                <a:solidFill>
                  <a:schemeClr val="accent1"/>
                </a:solidFill>
              </a:rPr>
              <a:t>soap:Body</a:t>
            </a:r>
            <a:r>
              <a:rPr lang="pl-PL" sz="1000" dirty="0">
                <a:solidFill>
                  <a:schemeClr val="accent1"/>
                </a:solidFill>
              </a:rPr>
              <a:t>&gt;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&lt;/</a:t>
            </a:r>
            <a:r>
              <a:rPr lang="pl-PL" sz="1000" dirty="0" err="1">
                <a:solidFill>
                  <a:schemeClr val="accent1"/>
                </a:solidFill>
              </a:rPr>
              <a:t>soap:Envelope</a:t>
            </a:r>
            <a:r>
              <a:rPr lang="pl-PL" sz="1000" dirty="0">
                <a:solidFill>
                  <a:schemeClr val="accent1"/>
                </a:solidFill>
              </a:rPr>
              <a:t>&gt;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ADFCB5E-BAE7-CE46-8EB1-A475BF970FF1}"/>
              </a:ext>
            </a:extLst>
          </p:cNvPr>
          <p:cNvSpPr txBox="1"/>
          <p:nvPr/>
        </p:nvSpPr>
        <p:spPr>
          <a:xfrm>
            <a:off x="4672983" y="1876564"/>
            <a:ext cx="3930732" cy="30162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/>
              <a:t>HTTP/1.1 200 OK</a:t>
            </a:r>
          </a:p>
          <a:p>
            <a:r>
              <a:rPr lang="pl-PL" sz="1000" dirty="0"/>
              <a:t>Content-</a:t>
            </a:r>
            <a:r>
              <a:rPr lang="pl-PL" sz="1000" dirty="0" err="1"/>
              <a:t>Type</a:t>
            </a:r>
            <a:r>
              <a:rPr lang="pl-PL" sz="1000" dirty="0"/>
              <a:t>: </a:t>
            </a:r>
            <a:r>
              <a:rPr lang="pl-PL" sz="1000" dirty="0" err="1"/>
              <a:t>application</a:t>
            </a:r>
            <a:r>
              <a:rPr lang="pl-PL" sz="1000" dirty="0"/>
              <a:t>/</a:t>
            </a:r>
            <a:r>
              <a:rPr lang="pl-PL" sz="1000" dirty="0" err="1"/>
              <a:t>soap+xml</a:t>
            </a:r>
            <a:r>
              <a:rPr lang="pl-PL" sz="1000" dirty="0"/>
              <a:t>; </a:t>
            </a:r>
            <a:r>
              <a:rPr lang="pl-PL" sz="1000" dirty="0" err="1"/>
              <a:t>charset</a:t>
            </a:r>
            <a:r>
              <a:rPr lang="pl-PL" sz="1000" dirty="0"/>
              <a:t>=utf-8</a:t>
            </a:r>
          </a:p>
          <a:p>
            <a:r>
              <a:rPr lang="pl-PL" sz="1000" dirty="0"/>
              <a:t>Content-</a:t>
            </a:r>
            <a:r>
              <a:rPr lang="pl-PL" sz="1000" dirty="0" err="1"/>
              <a:t>Length</a:t>
            </a:r>
            <a:r>
              <a:rPr lang="pl-PL" sz="1000" dirty="0"/>
              <a:t>: </a:t>
            </a:r>
            <a:r>
              <a:rPr lang="pl-PL" sz="1000" dirty="0" err="1"/>
              <a:t>nnn</a:t>
            </a:r>
            <a:endParaRPr lang="pl-PL" sz="1000" dirty="0"/>
          </a:p>
          <a:p>
            <a:br>
              <a:rPr lang="pl-PL" sz="1000" dirty="0"/>
            </a:br>
            <a:endParaRPr lang="pl-PL" sz="1000" dirty="0"/>
          </a:p>
          <a:p>
            <a:r>
              <a:rPr lang="pl-PL" sz="1000" dirty="0"/>
              <a:t>&lt;?</a:t>
            </a:r>
            <a:r>
              <a:rPr lang="pl-PL" sz="1000" dirty="0" err="1"/>
              <a:t>xml</a:t>
            </a:r>
            <a:r>
              <a:rPr lang="pl-PL" sz="1000" dirty="0"/>
              <a:t> version="1.0"?&gt;</a:t>
            </a:r>
          </a:p>
          <a:p>
            <a:r>
              <a:rPr lang="pl-PL" sz="1000" dirty="0"/>
              <a:t>&lt;</a:t>
            </a:r>
            <a:r>
              <a:rPr lang="pl-PL" sz="1000" dirty="0" err="1"/>
              <a:t>soap:Envelope</a:t>
            </a:r>
            <a:endParaRPr lang="pl-PL" sz="1000" dirty="0"/>
          </a:p>
          <a:p>
            <a:r>
              <a:rPr lang="pl-PL" sz="1000" dirty="0" err="1"/>
              <a:t>xmlns:soap</a:t>
            </a:r>
            <a:r>
              <a:rPr lang="pl-PL" sz="1000" dirty="0"/>
              <a:t>="http://www.w3.org/2001/12/</a:t>
            </a:r>
            <a:r>
              <a:rPr lang="pl-PL" sz="1000" dirty="0" err="1"/>
              <a:t>soap-envelope</a:t>
            </a:r>
            <a:r>
              <a:rPr lang="pl-PL" sz="1000" dirty="0"/>
              <a:t>"</a:t>
            </a:r>
          </a:p>
          <a:p>
            <a:r>
              <a:rPr lang="pl-PL" sz="1000" dirty="0" err="1"/>
              <a:t>soap:encodingStyle</a:t>
            </a:r>
            <a:r>
              <a:rPr lang="pl-PL" sz="1000" dirty="0"/>
              <a:t>="http://www.w3.org/2001/12/</a:t>
            </a:r>
            <a:r>
              <a:rPr lang="pl-PL" sz="1000" dirty="0" err="1"/>
              <a:t>soap-encoding</a:t>
            </a:r>
            <a:r>
              <a:rPr lang="pl-PL" sz="1000" dirty="0"/>
              <a:t>"&gt;</a:t>
            </a:r>
          </a:p>
          <a:p>
            <a:br>
              <a:rPr lang="pl-PL" sz="1000" dirty="0"/>
            </a:br>
            <a:endParaRPr lang="pl-PL" sz="1000" dirty="0"/>
          </a:p>
          <a:p>
            <a:r>
              <a:rPr lang="pl-PL" sz="1000" dirty="0"/>
              <a:t>&lt;</a:t>
            </a:r>
            <a:r>
              <a:rPr lang="pl-PL" sz="1000" dirty="0" err="1"/>
              <a:t>soap:Body</a:t>
            </a:r>
            <a:r>
              <a:rPr lang="pl-PL" sz="1000" dirty="0"/>
              <a:t> </a:t>
            </a:r>
            <a:r>
              <a:rPr lang="pl-PL" sz="1000" dirty="0" err="1"/>
              <a:t>xmlns:m</a:t>
            </a:r>
            <a:r>
              <a:rPr lang="pl-PL" sz="1000" dirty="0"/>
              <a:t>="http://</a:t>
            </a:r>
            <a:r>
              <a:rPr lang="pl-PL" sz="1000" dirty="0" err="1"/>
              <a:t>www.example.org</a:t>
            </a:r>
            <a:r>
              <a:rPr lang="pl-PL" sz="1000" dirty="0"/>
              <a:t>/</a:t>
            </a:r>
            <a:r>
              <a:rPr lang="pl-PL" sz="1000" dirty="0" err="1"/>
              <a:t>stock</a:t>
            </a:r>
            <a:r>
              <a:rPr lang="pl-PL" sz="1000" dirty="0"/>
              <a:t>"&gt;</a:t>
            </a:r>
          </a:p>
          <a:p>
            <a:r>
              <a:rPr lang="pl-PL" sz="1000" dirty="0"/>
              <a:t>  &lt;</a:t>
            </a:r>
            <a:r>
              <a:rPr lang="pl-PL" sz="1000" dirty="0" err="1"/>
              <a:t>m:GetStockPriceResponse</a:t>
            </a:r>
            <a:r>
              <a:rPr lang="pl-PL" sz="1000" dirty="0"/>
              <a:t>&gt;</a:t>
            </a:r>
          </a:p>
          <a:p>
            <a:r>
              <a:rPr lang="pl-PL" sz="1000" dirty="0"/>
              <a:t>    &lt;</a:t>
            </a:r>
            <a:r>
              <a:rPr lang="pl-PL" sz="1000" dirty="0" err="1"/>
              <a:t>m:Price</a:t>
            </a:r>
            <a:r>
              <a:rPr lang="pl-PL" sz="1000" dirty="0"/>
              <a:t>&gt;34.5&lt;/</a:t>
            </a:r>
            <a:r>
              <a:rPr lang="pl-PL" sz="1000" dirty="0" err="1"/>
              <a:t>m:Price</a:t>
            </a:r>
            <a:r>
              <a:rPr lang="pl-PL" sz="1000" dirty="0"/>
              <a:t>&gt;</a:t>
            </a:r>
          </a:p>
          <a:p>
            <a:r>
              <a:rPr lang="pl-PL" sz="1000" dirty="0"/>
              <a:t>  &lt;/</a:t>
            </a:r>
            <a:r>
              <a:rPr lang="pl-PL" sz="1000" dirty="0" err="1"/>
              <a:t>m:GetStockPriceResponse</a:t>
            </a:r>
            <a:r>
              <a:rPr lang="pl-PL" sz="1000" dirty="0"/>
              <a:t>&gt;</a:t>
            </a:r>
          </a:p>
          <a:p>
            <a:r>
              <a:rPr lang="pl-PL" sz="1000" dirty="0"/>
              <a:t>&lt;/</a:t>
            </a:r>
            <a:r>
              <a:rPr lang="pl-PL" sz="1000" dirty="0" err="1"/>
              <a:t>soap:Body</a:t>
            </a:r>
            <a:r>
              <a:rPr lang="pl-PL" sz="1000" dirty="0"/>
              <a:t>&gt;</a:t>
            </a:r>
          </a:p>
          <a:p>
            <a:br>
              <a:rPr lang="pl-PL" sz="1000" dirty="0"/>
            </a:br>
            <a:endParaRPr lang="pl-PL" sz="1000" dirty="0"/>
          </a:p>
          <a:p>
            <a:r>
              <a:rPr lang="pl-PL" sz="1000" dirty="0"/>
              <a:t>&lt;/</a:t>
            </a:r>
            <a:r>
              <a:rPr lang="pl-PL" sz="1000" dirty="0" err="1"/>
              <a:t>soap:Envelope</a:t>
            </a:r>
            <a:r>
              <a:rPr lang="pl-PL" sz="1000" dirty="0"/>
              <a:t>&gt;</a:t>
            </a:r>
          </a:p>
        </p:txBody>
      </p:sp>
      <p:sp>
        <p:nvSpPr>
          <p:cNvPr id="20" name="Symbol zastępczy zawartości 1">
            <a:extLst>
              <a:ext uri="{FF2B5EF4-FFF2-40B4-BE49-F238E27FC236}">
                <a16:creationId xmlns:a16="http://schemas.microsoft.com/office/drawing/2014/main" id="{B1999797-2ECD-6D4D-90AB-7F9E4AA63508}"/>
              </a:ext>
            </a:extLst>
          </p:cNvPr>
          <p:cNvSpPr txBox="1">
            <a:spLocks/>
          </p:cNvSpPr>
          <p:nvPr/>
        </p:nvSpPr>
        <p:spPr>
          <a:xfrm>
            <a:off x="576264" y="1530840"/>
            <a:ext cx="3407908" cy="304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Request</a:t>
            </a:r>
            <a:endParaRPr lang="pl-PL" dirty="0"/>
          </a:p>
        </p:txBody>
      </p:sp>
      <p:sp>
        <p:nvSpPr>
          <p:cNvPr id="21" name="Symbol zastępczy zawartości 1">
            <a:extLst>
              <a:ext uri="{FF2B5EF4-FFF2-40B4-BE49-F238E27FC236}">
                <a16:creationId xmlns:a16="http://schemas.microsoft.com/office/drawing/2014/main" id="{E55FABF5-6A56-2742-8BB5-C1E9E4800DE1}"/>
              </a:ext>
            </a:extLst>
          </p:cNvPr>
          <p:cNvSpPr txBox="1">
            <a:spLocks/>
          </p:cNvSpPr>
          <p:nvPr/>
        </p:nvSpPr>
        <p:spPr>
          <a:xfrm>
            <a:off x="4672983" y="1525594"/>
            <a:ext cx="3407908" cy="304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Response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910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86" y="460615"/>
            <a:ext cx="3400314" cy="699198"/>
          </a:xfrm>
        </p:spPr>
        <p:txBody>
          <a:bodyPr/>
          <a:lstStyle/>
          <a:p>
            <a:r>
              <a:rPr lang="pl-PL" dirty="0"/>
              <a:t>SOAP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4B59D79-B4E0-9245-B153-A6A15AD1447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72378" y="490990"/>
            <a:ext cx="3407908" cy="304338"/>
          </a:xfrm>
        </p:spPr>
        <p:txBody>
          <a:bodyPr/>
          <a:lstStyle/>
          <a:p>
            <a:r>
              <a:rPr lang="pl-PL" dirty="0"/>
              <a:t>Web Service Definition Language (</a:t>
            </a:r>
            <a:r>
              <a:rPr lang="pl-PL" dirty="0" err="1"/>
              <a:t>wsdl</a:t>
            </a:r>
            <a:r>
              <a:rPr lang="pl-PL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Public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93</a:t>
            </a:fld>
            <a:endParaRPr lang="en-GB" noProof="0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922D0C37-57EC-DD45-A5C3-1C1D68A6E0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ADFCB5E-BAE7-CE46-8EB1-A475BF970FF1}"/>
              </a:ext>
            </a:extLst>
          </p:cNvPr>
          <p:cNvSpPr txBox="1"/>
          <p:nvPr/>
        </p:nvSpPr>
        <p:spPr>
          <a:xfrm>
            <a:off x="4358221" y="2501611"/>
            <a:ext cx="4726379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wsdl:definitions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...&gt;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wsdl:types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wsdl:types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createTodo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createTodoResponse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getTodos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getTodosResponse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wsdl:message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wsdl:service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TodoListService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wsdl:service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wsdl:portType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="Application"&gt;...&lt;/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wsdl:portType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wsdl:binding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="Application" 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tns:Application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"&gt;...&lt;/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wsdl:binding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l-PL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wsdl:definitions</a:t>
            </a:r>
            <a:r>
              <a:rPr lang="pl-PL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1" name="Symbol zastępczy zawartości 1">
            <a:extLst>
              <a:ext uri="{FF2B5EF4-FFF2-40B4-BE49-F238E27FC236}">
                <a16:creationId xmlns:a16="http://schemas.microsoft.com/office/drawing/2014/main" id="{E55FABF5-6A56-2742-8BB5-C1E9E4800DE1}"/>
              </a:ext>
            </a:extLst>
          </p:cNvPr>
          <p:cNvSpPr txBox="1">
            <a:spLocks/>
          </p:cNvSpPr>
          <p:nvPr/>
        </p:nvSpPr>
        <p:spPr>
          <a:xfrm>
            <a:off x="4358221" y="2169722"/>
            <a:ext cx="3407908" cy="304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http://</a:t>
            </a:r>
            <a:r>
              <a:rPr lang="pl-PL" dirty="0" err="1"/>
              <a:t>localhost</a:t>
            </a:r>
            <a:r>
              <a:rPr lang="pl-PL" dirty="0"/>
              <a:t>/?</a:t>
            </a:r>
            <a:r>
              <a:rPr lang="pl-PL" dirty="0" err="1"/>
              <a:t>wsdl</a:t>
            </a:r>
            <a:endParaRPr lang="pl-PL" dirty="0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08FE7B60-9585-1D46-A85B-1DDEB352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0" y="1097634"/>
            <a:ext cx="3314852" cy="3673025"/>
          </a:xfrm>
          <a:prstGeom prst="rect">
            <a:avLst/>
          </a:prstGeom>
        </p:spPr>
      </p:pic>
      <p:sp>
        <p:nvSpPr>
          <p:cNvPr id="15" name="Symbol zastępczy zawartości 1">
            <a:extLst>
              <a:ext uri="{FF2B5EF4-FFF2-40B4-BE49-F238E27FC236}">
                <a16:creationId xmlns:a16="http://schemas.microsoft.com/office/drawing/2014/main" id="{9EDAD70F-94AB-9F4B-8670-132D0DA247AC}"/>
              </a:ext>
            </a:extLst>
          </p:cNvPr>
          <p:cNvSpPr txBox="1">
            <a:spLocks/>
          </p:cNvSpPr>
          <p:nvPr/>
        </p:nvSpPr>
        <p:spPr>
          <a:xfrm>
            <a:off x="775692" y="821849"/>
            <a:ext cx="3407908" cy="304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860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SOAP Client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4B59D79-B4E0-9245-B153-A6A15AD1447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117695"/>
            <a:ext cx="3407908" cy="304338"/>
          </a:xfrm>
        </p:spPr>
        <p:txBody>
          <a:bodyPr/>
          <a:lstStyle/>
          <a:p>
            <a:r>
              <a:rPr lang="pl-PL" dirty="0"/>
              <a:t>Client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94</a:t>
            </a:fld>
            <a:endParaRPr lang="en-GB" noProof="0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922D0C37-57EC-DD45-A5C3-1C1D68A6E0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1" name="Symbol zastępczy zawartości 1">
            <a:extLst>
              <a:ext uri="{FF2B5EF4-FFF2-40B4-BE49-F238E27FC236}">
                <a16:creationId xmlns:a16="http://schemas.microsoft.com/office/drawing/2014/main" id="{E55FABF5-6A56-2742-8BB5-C1E9E4800DE1}"/>
              </a:ext>
            </a:extLst>
          </p:cNvPr>
          <p:cNvSpPr txBox="1">
            <a:spLocks/>
          </p:cNvSpPr>
          <p:nvPr/>
        </p:nvSpPr>
        <p:spPr>
          <a:xfrm>
            <a:off x="4672983" y="1525594"/>
            <a:ext cx="3407908" cy="304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Tx/>
              <a:buNone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Response</a:t>
            </a:r>
            <a:endParaRPr lang="pl-PL" dirty="0"/>
          </a:p>
        </p:txBody>
      </p: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8F7A5D29-4DB9-024B-A3F6-748F1BD4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78" y="391446"/>
            <a:ext cx="3400314" cy="461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67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4" y="720596"/>
            <a:ext cx="3400314" cy="699198"/>
          </a:xfrm>
        </p:spPr>
        <p:txBody>
          <a:bodyPr/>
          <a:lstStyle/>
          <a:p>
            <a:r>
              <a:rPr lang="pl-PL" dirty="0"/>
              <a:t>REST</a:t>
            </a:r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54B59D79-B4E0-9245-B153-A6A15AD1447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76264" y="1058320"/>
            <a:ext cx="3407908" cy="304338"/>
          </a:xfrm>
        </p:spPr>
        <p:txBody>
          <a:bodyPr/>
          <a:lstStyle/>
          <a:p>
            <a:r>
              <a:rPr lang="pl-PL" dirty="0" err="1"/>
              <a:t>Representational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Transfer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95</a:t>
            </a:fld>
            <a:endParaRPr lang="en-GB" noProof="0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922D0C37-57EC-DD45-A5C3-1C1D68A6E0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&#10;&#10;Opis wygenerowany automatycznie">
            <a:extLst>
              <a:ext uri="{FF2B5EF4-FFF2-40B4-BE49-F238E27FC236}">
                <a16:creationId xmlns:a16="http://schemas.microsoft.com/office/drawing/2014/main" id="{0119F476-B245-444E-9744-8474E825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936"/>
          <a:stretch/>
        </p:blipFill>
        <p:spPr>
          <a:xfrm>
            <a:off x="576264" y="1385026"/>
            <a:ext cx="3845894" cy="316986"/>
          </a:xfrm>
          <a:prstGeom prst="rect">
            <a:avLst/>
          </a:prstGeom>
        </p:spPr>
      </p:pic>
      <p:pic>
        <p:nvPicPr>
          <p:cNvPr id="11" name="Obraz 10" descr="Obraz zawierający tekst&#10;&#10;Opis wygenerowany automatycznie">
            <a:extLst>
              <a:ext uri="{FF2B5EF4-FFF2-40B4-BE49-F238E27FC236}">
                <a16:creationId xmlns:a16="http://schemas.microsoft.com/office/drawing/2014/main" id="{663DEF50-367F-3945-8C04-6F0DDAABE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841"/>
          <a:stretch/>
        </p:blipFill>
        <p:spPr>
          <a:xfrm>
            <a:off x="4791199" y="1373148"/>
            <a:ext cx="3983760" cy="349385"/>
          </a:xfrm>
          <a:prstGeom prst="rect">
            <a:avLst/>
          </a:prstGeom>
        </p:spPr>
      </p:pic>
      <p:pic>
        <p:nvPicPr>
          <p:cNvPr id="16" name="Obraz 15" descr="Obraz zawierający tekst&#10;&#10;Opis wygenerowany automatycznie">
            <a:extLst>
              <a:ext uri="{FF2B5EF4-FFF2-40B4-BE49-F238E27FC236}">
                <a16:creationId xmlns:a16="http://schemas.microsoft.com/office/drawing/2014/main" id="{85108FD5-1A8E-2848-BDD4-A7FE1FCD6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46"/>
          <a:stretch/>
        </p:blipFill>
        <p:spPr>
          <a:xfrm>
            <a:off x="586164" y="1954394"/>
            <a:ext cx="3845894" cy="3163331"/>
          </a:xfrm>
          <a:prstGeom prst="rect">
            <a:avLst/>
          </a:prstGeom>
        </p:spPr>
      </p:pic>
      <p:pic>
        <p:nvPicPr>
          <p:cNvPr id="17" name="Obraz 16" descr="Obraz zawierający tekst&#10;&#10;Opis wygenerowany automatycznie">
            <a:extLst>
              <a:ext uri="{FF2B5EF4-FFF2-40B4-BE49-F238E27FC236}">
                <a16:creationId xmlns:a16="http://schemas.microsoft.com/office/drawing/2014/main" id="{93EEEAB2-BDEB-6645-85E6-72CC82DD2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94"/>
          <a:stretch/>
        </p:blipFill>
        <p:spPr>
          <a:xfrm>
            <a:off x="4791199" y="1954394"/>
            <a:ext cx="3983760" cy="18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6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99" y="1119600"/>
            <a:ext cx="7520821" cy="2573626"/>
          </a:xfrm>
        </p:spPr>
        <p:txBody>
          <a:bodyPr/>
          <a:lstStyle/>
          <a:p>
            <a:r>
              <a:rPr lang="pl-PL" dirty="0"/>
              <a:t>REST </a:t>
            </a:r>
            <a:r>
              <a:rPr lang="pl-PL" dirty="0" err="1"/>
              <a:t>is</a:t>
            </a:r>
            <a:r>
              <a:rPr lang="pl-PL" dirty="0"/>
              <a:t> not a </a:t>
            </a:r>
            <a:r>
              <a:rPr lang="pl-PL" dirty="0" err="1"/>
              <a:t>protocol</a:t>
            </a:r>
            <a:r>
              <a:rPr lang="pl-PL" dirty="0"/>
              <a:t>, but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architectural</a:t>
            </a:r>
            <a:r>
              <a:rPr lang="pl-PL" dirty="0"/>
              <a:t> </a:t>
            </a:r>
            <a:r>
              <a:rPr lang="pl-PL" dirty="0" err="1"/>
              <a:t>pattern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96</a:t>
            </a:fld>
            <a:endParaRPr lang="en-GB" noProof="0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B55302D-B449-2C41-B0C5-754E5F5D6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147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24049" b="24049"/>
          <a:stretch/>
        </p:blipFill>
        <p:spPr/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9F0CEF58-4F2F-44F1-8E24-879C2CEDF2D3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pl-PL" dirty="0" err="1"/>
              <a:t>developed</a:t>
            </a:r>
            <a:r>
              <a:rPr lang="pl-PL" dirty="0"/>
              <a:t> by Leonard Richardson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97</a:t>
            </a:fld>
            <a:endParaRPr lang="en-GB" noProof="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F8E556C-AA3D-467C-ACC9-326A595C4A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REST </a:t>
            </a:r>
            <a:r>
              <a:rPr lang="pl-PL" dirty="0" err="1"/>
              <a:t>Maturity</a:t>
            </a:r>
            <a:r>
              <a:rPr lang="pl-PL" dirty="0"/>
              <a:t> Model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 rotWithShape="1">
          <a:blip r:embed="rId3"/>
          <a:srcRect b="2340"/>
          <a:stretch/>
        </p:blipFill>
        <p:spPr>
          <a:xfrm>
            <a:off x="4552842" y="306244"/>
            <a:ext cx="3313431" cy="4536689"/>
          </a:xfrm>
        </p:spPr>
      </p:pic>
    </p:spTree>
    <p:extLst>
      <p:ext uri="{BB962C8B-B14F-4D97-AF65-F5344CB8AC3E}">
        <p14:creationId xmlns:p14="http://schemas.microsoft.com/office/powerpoint/2010/main" val="326112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Level 0 </a:t>
            </a:r>
            <a:r>
              <a:rPr lang="pl-PL" dirty="0" err="1"/>
              <a:t>Swamp</a:t>
            </a:r>
            <a:r>
              <a:rPr lang="pl-PL" dirty="0"/>
              <a:t> of POX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98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b="76048"/>
          <a:stretch/>
        </p:blipFill>
        <p:spPr>
          <a:xfrm>
            <a:off x="5546075" y="551309"/>
            <a:ext cx="3313112" cy="1112599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A9A327FF-C636-0644-BA05-719F5550CE30}"/>
              </a:ext>
            </a:extLst>
          </p:cNvPr>
          <p:cNvSpPr txBox="1"/>
          <p:nvPr/>
        </p:nvSpPr>
        <p:spPr>
          <a:xfrm>
            <a:off x="414000" y="1728166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apiEndpointThatHandlesEverything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api_call</a:t>
            </a:r>
            <a:r>
              <a:rPr lang="pl-PL" sz="1000" dirty="0">
                <a:solidFill>
                  <a:schemeClr val="accent1"/>
                </a:solidFill>
              </a:rPr>
              <a:t>”: ”</a:t>
            </a:r>
            <a:r>
              <a:rPr lang="pl-PL" sz="1000" dirty="0" err="1">
                <a:solidFill>
                  <a:schemeClr val="accent1"/>
                </a:solidFill>
              </a:rPr>
              <a:t>create_todo</a:t>
            </a:r>
            <a:r>
              <a:rPr lang="pl-PL" sz="1000" dirty="0">
                <a:solidFill>
                  <a:schemeClr val="accent1"/>
                </a:solidFill>
              </a:rPr>
              <a:t>”,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1876B06F-5693-2F44-90D2-870DAA1E9653}"/>
              </a:ext>
            </a:extLst>
          </p:cNvPr>
          <p:cNvSpPr txBox="1"/>
          <p:nvPr/>
        </p:nvSpPr>
        <p:spPr>
          <a:xfrm>
            <a:off x="414000" y="2856482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apiEndpointThatHandlesEverything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api_call</a:t>
            </a:r>
            <a:r>
              <a:rPr lang="pl-PL" sz="1000" dirty="0">
                <a:solidFill>
                  <a:schemeClr val="accent1"/>
                </a:solidFill>
              </a:rPr>
              <a:t>”: ”</a:t>
            </a:r>
            <a:r>
              <a:rPr lang="pl-PL" sz="1000" dirty="0" err="1">
                <a:solidFill>
                  <a:schemeClr val="accent1"/>
                </a:solidFill>
              </a:rPr>
              <a:t>get_todo</a:t>
            </a:r>
            <a:r>
              <a:rPr lang="pl-PL" sz="1000" dirty="0">
                <a:solidFill>
                  <a:schemeClr val="accent1"/>
                </a:solidFill>
              </a:rPr>
              <a:t>”, ”id”: 1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FA0EF280-AD03-F542-B186-D46105AD9416}"/>
              </a:ext>
            </a:extLst>
          </p:cNvPr>
          <p:cNvSpPr txBox="1"/>
          <p:nvPr/>
        </p:nvSpPr>
        <p:spPr>
          <a:xfrm>
            <a:off x="4799270" y="2844404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todo</a:t>
            </a:r>
            <a:r>
              <a:rPr lang="pl-PL" sz="1000" dirty="0">
                <a:solidFill>
                  <a:schemeClr val="accent1"/>
                </a:solidFill>
              </a:rPr>
              <a:t>”: {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”}}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3F1612D-EC91-EE44-835D-90348BD4EB54}"/>
              </a:ext>
            </a:extLst>
          </p:cNvPr>
          <p:cNvSpPr txBox="1"/>
          <p:nvPr/>
        </p:nvSpPr>
        <p:spPr>
          <a:xfrm>
            <a:off x="414000" y="3984799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apiEndpointThatHandlesEverything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api_call</a:t>
            </a:r>
            <a:r>
              <a:rPr lang="pl-PL" sz="1000" dirty="0">
                <a:solidFill>
                  <a:schemeClr val="accent1"/>
                </a:solidFill>
              </a:rPr>
              <a:t>”: ”</a:t>
            </a:r>
            <a:r>
              <a:rPr lang="pl-PL" sz="1000" dirty="0" err="1">
                <a:solidFill>
                  <a:schemeClr val="accent1"/>
                </a:solidFill>
              </a:rPr>
              <a:t>delete_todo</a:t>
            </a:r>
            <a:r>
              <a:rPr lang="pl-PL" sz="1000" dirty="0">
                <a:solidFill>
                  <a:schemeClr val="accent1"/>
                </a:solidFill>
              </a:rPr>
              <a:t>”, ”id”: 1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5FEBBED-21E2-0B40-A3D1-2A7971D1F342}"/>
              </a:ext>
            </a:extLst>
          </p:cNvPr>
          <p:cNvSpPr txBox="1"/>
          <p:nvPr/>
        </p:nvSpPr>
        <p:spPr>
          <a:xfrm>
            <a:off x="4799270" y="3917596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response</a:t>
            </a:r>
            <a:r>
              <a:rPr lang="pl-PL" sz="1000" dirty="0">
                <a:solidFill>
                  <a:schemeClr val="accent1"/>
                </a:solidFill>
              </a:rPr>
              <a:t>”: ”</a:t>
            </a:r>
            <a:r>
              <a:rPr lang="pl-PL" sz="1000" dirty="0" err="1">
                <a:solidFill>
                  <a:schemeClr val="accent1"/>
                </a:solidFill>
              </a:rPr>
              <a:t>deleted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A08A2A64-A165-2745-80DC-B20543EF2DAD}"/>
              </a:ext>
            </a:extLst>
          </p:cNvPr>
          <p:cNvSpPr txBox="1"/>
          <p:nvPr/>
        </p:nvSpPr>
        <p:spPr>
          <a:xfrm>
            <a:off x="4799270" y="1741640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 ”</a:t>
            </a:r>
            <a:r>
              <a:rPr lang="pl-PL" sz="1000" dirty="0" err="1">
                <a:solidFill>
                  <a:schemeClr val="accent1"/>
                </a:solidFill>
              </a:rPr>
              <a:t>response</a:t>
            </a:r>
            <a:r>
              <a:rPr lang="pl-PL" sz="1000" dirty="0">
                <a:solidFill>
                  <a:schemeClr val="accent1"/>
                </a:solidFill>
              </a:rPr>
              <a:t>”: ”</a:t>
            </a:r>
            <a:r>
              <a:rPr lang="pl-PL" sz="1000" dirty="0" err="1">
                <a:solidFill>
                  <a:schemeClr val="accent1"/>
                </a:solidFill>
              </a:rPr>
              <a:t>created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0AE5F09E-E492-384F-82F7-6FFE234A2A52}"/>
              </a:ext>
            </a:extLst>
          </p:cNvPr>
          <p:cNvCxnSpPr/>
          <p:nvPr/>
        </p:nvCxnSpPr>
        <p:spPr>
          <a:xfrm>
            <a:off x="3847605" y="204700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68797E25-F36C-9042-86FB-98BFBC7AFD15}"/>
              </a:ext>
            </a:extLst>
          </p:cNvPr>
          <p:cNvCxnSpPr/>
          <p:nvPr/>
        </p:nvCxnSpPr>
        <p:spPr>
          <a:xfrm>
            <a:off x="3847605" y="313755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5E1E83F6-F0B7-204D-8B8A-813419570C75}"/>
              </a:ext>
            </a:extLst>
          </p:cNvPr>
          <p:cNvCxnSpPr/>
          <p:nvPr/>
        </p:nvCxnSpPr>
        <p:spPr>
          <a:xfrm>
            <a:off x="3847605" y="4348483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53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The Milky Way">
            <a:extLst>
              <a:ext uri="{FF2B5EF4-FFF2-40B4-BE49-F238E27FC236}">
                <a16:creationId xmlns:a16="http://schemas.microsoft.com/office/drawing/2014/main" id="{860DF4F6-716B-40B2-AEE7-17D9EDAD4FF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t="47215" b="47215"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17E2E2C-65D5-418A-8DD8-2091B5C9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Level 1 </a:t>
            </a:r>
            <a:r>
              <a:rPr lang="pl-PL" dirty="0" err="1"/>
              <a:t>Resources</a:t>
            </a:r>
            <a:endParaRPr lang="pl-P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6F941-F315-4E7C-9424-896187C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Public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D1829-FE1E-4166-BCBF-2AB6D8A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4D4AD-7034-5E45-AAAE-D685B84B781D}" type="slidenum">
              <a:rPr lang="en-GB" noProof="0" smtClean="0"/>
              <a:t>99</a:t>
            </a:fld>
            <a:endParaRPr lang="en-GB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7AA50-CBAD-41A8-8E99-F5E1211D8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0464517-B6A7-45CB-BE8D-DB59F0C12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26267" b="50000"/>
          <a:stretch/>
        </p:blipFill>
        <p:spPr>
          <a:xfrm>
            <a:off x="5546075" y="622091"/>
            <a:ext cx="3313112" cy="1102429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7F2641EA-7871-BF4C-B640-BF9EB6960489}"/>
              </a:ext>
            </a:extLst>
          </p:cNvPr>
          <p:cNvSpPr txBox="1"/>
          <p:nvPr/>
        </p:nvSpPr>
        <p:spPr>
          <a:xfrm>
            <a:off x="1981542" y="1814170"/>
            <a:ext cx="3930732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</a:t>
            </a:r>
            <a:r>
              <a:rPr lang="pl-PL" sz="1000" dirty="0" err="1">
                <a:solidFill>
                  <a:schemeClr val="accent1"/>
                </a:solidFill>
              </a:rPr>
              <a:t>create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 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7572D4B-E45A-CE49-8521-D67D35108BCF}"/>
              </a:ext>
            </a:extLst>
          </p:cNvPr>
          <p:cNvSpPr txBox="1"/>
          <p:nvPr/>
        </p:nvSpPr>
        <p:spPr>
          <a:xfrm>
            <a:off x="1981542" y="2883184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85B6071-534E-914C-B401-A313B7537DD9}"/>
              </a:ext>
            </a:extLst>
          </p:cNvPr>
          <p:cNvSpPr txBox="1"/>
          <p:nvPr/>
        </p:nvSpPr>
        <p:spPr>
          <a:xfrm>
            <a:off x="4799270" y="2844404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{”id”: 1,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50B2F775-6E94-ED4D-824C-A729A57A3E76}"/>
              </a:ext>
            </a:extLst>
          </p:cNvPr>
          <p:cNvSpPr txBox="1"/>
          <p:nvPr/>
        </p:nvSpPr>
        <p:spPr>
          <a:xfrm>
            <a:off x="2000989" y="4071484"/>
            <a:ext cx="3930732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POST /</a:t>
            </a:r>
            <a:r>
              <a:rPr lang="pl-PL" sz="1000" dirty="0" err="1">
                <a:solidFill>
                  <a:schemeClr val="accent1"/>
                </a:solidFill>
              </a:rPr>
              <a:t>todos</a:t>
            </a:r>
            <a:r>
              <a:rPr lang="pl-PL" sz="1000" dirty="0">
                <a:solidFill>
                  <a:schemeClr val="accent1"/>
                </a:solidFill>
              </a:rPr>
              <a:t>/1/</a:t>
            </a:r>
            <a:r>
              <a:rPr lang="pl-PL" sz="1000" dirty="0" err="1">
                <a:solidFill>
                  <a:schemeClr val="accent1"/>
                </a:solidFill>
              </a:rPr>
              <a:t>delete</a:t>
            </a:r>
            <a:r>
              <a:rPr lang="pl-PL" sz="1000" dirty="0">
                <a:solidFill>
                  <a:schemeClr val="accent1"/>
                </a:solidFill>
              </a:rPr>
              <a:t> HTTP/1.1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B733F83-CADA-8F4B-96ED-BE920134B3B4}"/>
              </a:ext>
            </a:extLst>
          </p:cNvPr>
          <p:cNvSpPr txBox="1"/>
          <p:nvPr/>
        </p:nvSpPr>
        <p:spPr>
          <a:xfrm>
            <a:off x="4799270" y="3917596"/>
            <a:ext cx="2775736" cy="55399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6D01113C-96F9-7C47-9E9B-189FC705A303}"/>
              </a:ext>
            </a:extLst>
          </p:cNvPr>
          <p:cNvSpPr txBox="1"/>
          <p:nvPr/>
        </p:nvSpPr>
        <p:spPr>
          <a:xfrm>
            <a:off x="4799270" y="1741640"/>
            <a:ext cx="2775736" cy="86177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1"/>
                </a:solidFill>
              </a:rPr>
              <a:t>HTTP/1.1 200 OK</a:t>
            </a:r>
          </a:p>
          <a:p>
            <a:r>
              <a:rPr lang="pl-PL" sz="1000" dirty="0">
                <a:solidFill>
                  <a:schemeClr val="accent1"/>
                </a:solidFill>
              </a:rPr>
              <a:t>[</a:t>
            </a:r>
            <a:r>
              <a:rPr lang="pl-PL" sz="1000" dirty="0" err="1">
                <a:solidFill>
                  <a:schemeClr val="accent1"/>
                </a:solidFill>
              </a:rPr>
              <a:t>headers</a:t>
            </a:r>
            <a:r>
              <a:rPr lang="pl-PL" sz="1000" dirty="0">
                <a:solidFill>
                  <a:schemeClr val="accent1"/>
                </a:solidFill>
              </a:rPr>
              <a:t>]</a:t>
            </a:r>
          </a:p>
          <a:p>
            <a:endParaRPr lang="pl-PL" sz="1000" dirty="0">
              <a:solidFill>
                <a:schemeClr val="accent1"/>
              </a:solidFill>
            </a:endParaRPr>
          </a:p>
          <a:p>
            <a:r>
              <a:rPr lang="pl-PL" sz="1000" dirty="0">
                <a:solidFill>
                  <a:schemeClr val="accent1"/>
                </a:solidFill>
              </a:rPr>
              <a:t>{”id”: 1, ”</a:t>
            </a:r>
            <a:r>
              <a:rPr lang="pl-PL" sz="1000" dirty="0" err="1">
                <a:solidFill>
                  <a:schemeClr val="accent1"/>
                </a:solidFill>
              </a:rPr>
              <a:t>name</a:t>
            </a:r>
            <a:r>
              <a:rPr lang="pl-PL" sz="1000" dirty="0">
                <a:solidFill>
                  <a:schemeClr val="accent1"/>
                </a:solidFill>
              </a:rPr>
              <a:t>”: ”Do the </a:t>
            </a:r>
            <a:r>
              <a:rPr lang="pl-PL" sz="1000" dirty="0" err="1">
                <a:solidFill>
                  <a:schemeClr val="accent1"/>
                </a:solidFill>
              </a:rPr>
              <a:t>laundry</a:t>
            </a:r>
            <a:r>
              <a:rPr lang="pl-PL" sz="1000" dirty="0">
                <a:solidFill>
                  <a:schemeClr val="accent1"/>
                </a:solidFill>
              </a:rPr>
              <a:t>”}</a:t>
            </a:r>
            <a:br>
              <a:rPr lang="pl-PL" sz="1000" dirty="0">
                <a:solidFill>
                  <a:schemeClr val="accent1"/>
                </a:solidFill>
              </a:rPr>
            </a:br>
            <a:endParaRPr lang="pl-PL" sz="1000" dirty="0">
              <a:solidFill>
                <a:schemeClr val="accent1"/>
              </a:solidFill>
            </a:endParaRPr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074D1DCA-1F31-354E-9BFD-B49EFBE100E6}"/>
              </a:ext>
            </a:extLst>
          </p:cNvPr>
          <p:cNvCxnSpPr/>
          <p:nvPr/>
        </p:nvCxnSpPr>
        <p:spPr>
          <a:xfrm>
            <a:off x="3847605" y="204700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>
            <a:extLst>
              <a:ext uri="{FF2B5EF4-FFF2-40B4-BE49-F238E27FC236}">
                <a16:creationId xmlns:a16="http://schemas.microsoft.com/office/drawing/2014/main" id="{4A6D7C1B-D14C-6147-BAC7-C6CC744A5BB6}"/>
              </a:ext>
            </a:extLst>
          </p:cNvPr>
          <p:cNvCxnSpPr/>
          <p:nvPr/>
        </p:nvCxnSpPr>
        <p:spPr>
          <a:xfrm>
            <a:off x="3847605" y="3137556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37EBD4F5-A4B3-2748-96DE-2B85C896FA56}"/>
              </a:ext>
            </a:extLst>
          </p:cNvPr>
          <p:cNvCxnSpPr/>
          <p:nvPr/>
        </p:nvCxnSpPr>
        <p:spPr>
          <a:xfrm>
            <a:off x="3847605" y="4348483"/>
            <a:ext cx="855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3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9">
      <a:dk1>
        <a:srgbClr val="063954"/>
      </a:dk1>
      <a:lt1>
        <a:srgbClr val="73ABD5"/>
      </a:lt1>
      <a:dk2>
        <a:srgbClr val="E2DBD6"/>
      </a:dk2>
      <a:lt2>
        <a:srgbClr val="FFFFFF"/>
      </a:lt2>
      <a:accent1>
        <a:srgbClr val="063954"/>
      </a:accent1>
      <a:accent2>
        <a:srgbClr val="62B3E5"/>
      </a:accent2>
      <a:accent3>
        <a:srgbClr val="E0DED8"/>
      </a:accent3>
      <a:accent4>
        <a:srgbClr val="F9F2E6"/>
      </a:accent4>
      <a:accent5>
        <a:srgbClr val="5AB036"/>
      </a:accent5>
      <a:accent6>
        <a:srgbClr val="E9EEF9"/>
      </a:accent6>
      <a:hlink>
        <a:srgbClr val="62B3E5"/>
      </a:hlink>
      <a:folHlink>
        <a:srgbClr val="62B3E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etoEVRY" id="{02938466-4EF3-4A44-9C3B-AE58DC20F54C}" vid="{D78F10F5-BB27-CD41-8A57-8982F2EB0D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F944700DAD94CBFA45C6B532AD76E" ma:contentTypeVersion="5" ma:contentTypeDescription="Create a new document." ma:contentTypeScope="" ma:versionID="4c2db9fad0db4db8cc89055946b31ee9">
  <xsd:schema xmlns:xsd="http://www.w3.org/2001/XMLSchema" xmlns:xs="http://www.w3.org/2001/XMLSchema" xmlns:p="http://schemas.microsoft.com/office/2006/metadata/properties" xmlns:ns3="a8ac7b99-af02-439b-8391-4ca72f4a5ca2" xmlns:ns4="b23b3248-2fda-49a8-b8b4-39d7bd5760d1" targetNamespace="http://schemas.microsoft.com/office/2006/metadata/properties" ma:root="true" ma:fieldsID="d45628001602ad9394abce3482f16ce4" ns3:_="" ns4:_="">
    <xsd:import namespace="a8ac7b99-af02-439b-8391-4ca72f4a5ca2"/>
    <xsd:import namespace="b23b3248-2fda-49a8-b8b4-39d7bd5760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c7b99-af02-439b-8391-4ca72f4a5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3b3248-2fda-49a8-b8b4-39d7bd5760d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BB6D92-2191-415F-943B-60EEC96D414F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b23b3248-2fda-49a8-b8b4-39d7bd5760d1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a8ac7b99-af02-439b-8391-4ca72f4a5ca2"/>
  </ds:schemaRefs>
</ds:datastoreItem>
</file>

<file path=customXml/itemProps2.xml><?xml version="1.0" encoding="utf-8"?>
<ds:datastoreItem xmlns:ds="http://schemas.openxmlformats.org/officeDocument/2006/customXml" ds:itemID="{18306FAD-4FFE-4D01-96FD-F446397D88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ac7b99-af02-439b-8391-4ca72f4a5ca2"/>
    <ds:schemaRef ds:uri="b23b3248-2fda-49a8-b8b4-39d7bd5760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808899-C02E-4D42-93AF-51824C81A7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4443</Words>
  <Application>Microsoft Macintosh PowerPoint</Application>
  <PresentationFormat>Pokaz na ekranie (16:9)</PresentationFormat>
  <Paragraphs>1089</Paragraphs>
  <Slides>111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111</vt:i4>
      </vt:variant>
    </vt:vector>
  </HeadingPairs>
  <TitlesOfParts>
    <vt:vector size="116" baseType="lpstr">
      <vt:lpstr>Arial</vt:lpstr>
      <vt:lpstr>Arial</vt:lpstr>
      <vt:lpstr>Calibri</vt:lpstr>
      <vt:lpstr>Courier New</vt:lpstr>
      <vt:lpstr>Office Theme</vt:lpstr>
      <vt:lpstr>Inter process and inter application communication</vt:lpstr>
      <vt:lpstr>The difference between process and a computer program?</vt:lpstr>
      <vt:lpstr>The difference between process and a computer program?</vt:lpstr>
      <vt:lpstr>How can processes communicate?</vt:lpstr>
      <vt:lpstr>How can processes communicate? </vt:lpstr>
      <vt:lpstr>How can processes communicate? </vt:lpstr>
      <vt:lpstr>How can processes communicate? </vt:lpstr>
      <vt:lpstr>How can processes communicate? </vt:lpstr>
      <vt:lpstr>How can processes communicate? </vt:lpstr>
      <vt:lpstr>How can processes communicate? </vt:lpstr>
      <vt:lpstr>How can processes communicate? </vt:lpstr>
      <vt:lpstr>How can processes communicate? </vt:lpstr>
      <vt:lpstr>Let’s talk about network sockets</vt:lpstr>
      <vt:lpstr>The idea is simple</vt:lpstr>
      <vt:lpstr>We have two (or possibly more) processes</vt:lpstr>
      <vt:lpstr>Each one of them opens a socket</vt:lpstr>
      <vt:lpstr>Server starts listening</vt:lpstr>
      <vt:lpstr>Client connects and server accepts a connection</vt:lpstr>
      <vt:lpstr>They start talking</vt:lpstr>
      <vt:lpstr>Eventually client disconnects</vt:lpstr>
      <vt:lpstr>And one day the server will stop listening…</vt:lpstr>
      <vt:lpstr>What goes on beneath the network sockets?</vt:lpstr>
      <vt:lpstr>The OSI model</vt:lpstr>
      <vt:lpstr>The OSI model</vt:lpstr>
      <vt:lpstr>The OSI model</vt:lpstr>
      <vt:lpstr>The OSI model</vt:lpstr>
      <vt:lpstr>The OSI model</vt:lpstr>
      <vt:lpstr>The OSI model</vt:lpstr>
      <vt:lpstr>ISO OSI, TCP/IP, TCP/IP Updated</vt:lpstr>
      <vt:lpstr>ISO OSI, TCP/IP, TCP/IP Updated</vt:lpstr>
      <vt:lpstr>ISO OSI, TCP/IP, TCP/IP Updated</vt:lpstr>
      <vt:lpstr>HTTP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HTTP Request / Response</vt:lpstr>
      <vt:lpstr>High level methods of communication between application components</vt:lpstr>
      <vt:lpstr>CORBA </vt:lpstr>
      <vt:lpstr>CORBA </vt:lpstr>
      <vt:lpstr>CORBA – Todo list server </vt:lpstr>
      <vt:lpstr>CORBA – TodoList client </vt:lpstr>
      <vt:lpstr>SOAP</vt:lpstr>
      <vt:lpstr>SOAP</vt:lpstr>
      <vt:lpstr>SOAP Client</vt:lpstr>
      <vt:lpstr>REST</vt:lpstr>
      <vt:lpstr>REST is not a protocol, but an architectural pattern</vt:lpstr>
      <vt:lpstr>REST Maturity Model</vt:lpstr>
      <vt:lpstr>Level 0 Swamp of POX</vt:lpstr>
      <vt:lpstr>Level 1 Resources</vt:lpstr>
      <vt:lpstr>Level 2 HTTP Verbs</vt:lpstr>
      <vt:lpstr>Level 2 HTTP Verbs</vt:lpstr>
      <vt:lpstr>Level 3 Hypermedia Controls</vt:lpstr>
      <vt:lpstr>Cross Origin Resource Sharing</vt:lpstr>
      <vt:lpstr>Cross Origin Resource Sharing</vt:lpstr>
      <vt:lpstr>GraphQL</vt:lpstr>
      <vt:lpstr>GraphQL</vt:lpstr>
      <vt:lpstr>GraphQL</vt:lpstr>
      <vt:lpstr>GraphQL</vt:lpstr>
      <vt:lpstr>RESTful Task List</vt:lpstr>
      <vt:lpstr>Further reading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 process and inter application communication</dc:title>
  <dc:creator>Przemyslaw Czarnota</dc:creator>
  <cp:lastModifiedBy>Przemyslaw Czarnota</cp:lastModifiedBy>
  <cp:revision>3</cp:revision>
  <dcterms:created xsi:type="dcterms:W3CDTF">2021-01-03T16:19:30Z</dcterms:created>
  <dcterms:modified xsi:type="dcterms:W3CDTF">2021-02-01T08:53:54Z</dcterms:modified>
</cp:coreProperties>
</file>